
<file path=[Content_Types].xml><?xml version="1.0" encoding="utf-8"?>
<Types xmlns="http://schemas.openxmlformats.org/package/2006/content-types">
  <Default Extension="tmp" ContentType="image/png"/>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49"/>
  </p:notesMasterIdLst>
  <p:sldIdLst>
    <p:sldId id="256" r:id="rId2"/>
    <p:sldId id="257" r:id="rId3"/>
    <p:sldId id="330" r:id="rId4"/>
    <p:sldId id="331" r:id="rId5"/>
    <p:sldId id="335" r:id="rId6"/>
    <p:sldId id="333" r:id="rId7"/>
    <p:sldId id="334" r:id="rId8"/>
    <p:sldId id="332" r:id="rId9"/>
    <p:sldId id="336" r:id="rId10"/>
    <p:sldId id="373" r:id="rId11"/>
    <p:sldId id="338" r:id="rId12"/>
    <p:sldId id="337" r:id="rId13"/>
    <p:sldId id="339" r:id="rId14"/>
    <p:sldId id="340" r:id="rId15"/>
    <p:sldId id="341" r:id="rId16"/>
    <p:sldId id="342" r:id="rId17"/>
    <p:sldId id="343" r:id="rId18"/>
    <p:sldId id="345" r:id="rId19"/>
    <p:sldId id="374" r:id="rId20"/>
    <p:sldId id="344" r:id="rId21"/>
    <p:sldId id="346" r:id="rId22"/>
    <p:sldId id="347" r:id="rId23"/>
    <p:sldId id="348" r:id="rId24"/>
    <p:sldId id="349" r:id="rId25"/>
    <p:sldId id="350" r:id="rId26"/>
    <p:sldId id="352" r:id="rId27"/>
    <p:sldId id="353" r:id="rId28"/>
    <p:sldId id="351" r:id="rId29"/>
    <p:sldId id="354" r:id="rId30"/>
    <p:sldId id="358" r:id="rId31"/>
    <p:sldId id="356" r:id="rId32"/>
    <p:sldId id="357" r:id="rId33"/>
    <p:sldId id="359" r:id="rId34"/>
    <p:sldId id="355" r:id="rId35"/>
    <p:sldId id="360" r:id="rId36"/>
    <p:sldId id="361" r:id="rId37"/>
    <p:sldId id="362" r:id="rId38"/>
    <p:sldId id="363" r:id="rId39"/>
    <p:sldId id="364" r:id="rId40"/>
    <p:sldId id="365" r:id="rId41"/>
    <p:sldId id="366" r:id="rId42"/>
    <p:sldId id="367" r:id="rId43"/>
    <p:sldId id="368" r:id="rId44"/>
    <p:sldId id="369" r:id="rId45"/>
    <p:sldId id="370" r:id="rId46"/>
    <p:sldId id="371" r:id="rId47"/>
    <p:sldId id="37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66FF"/>
    <a:srgbClr val="DE006F"/>
    <a:srgbClr val="000A1E"/>
    <a:srgbClr val="D4F7FC"/>
    <a:srgbClr val="D0EB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64" autoAdjust="0"/>
    <p:restoredTop sz="94660"/>
  </p:normalViewPr>
  <p:slideViewPr>
    <p:cSldViewPr snapToGrid="0">
      <p:cViewPr varScale="1">
        <p:scale>
          <a:sx n="64" d="100"/>
          <a:sy n="64" d="100"/>
        </p:scale>
        <p:origin x="50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6-15T10:21:39.174"/>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FF0000"/>
    </inkml:brush>
  </inkml:definitions>
  <inkml:trace contextRef="#ctx0" brushRef="#br0">24448 4727 0,'35'-35'125,"18"17"-110,17 1-15,36 17 16,176-18-1,18-70 1,-35 70 0,-54-17-16,-122 35 15,16-35-15,37 35 16,-19-18-16,159 18 16,36 0 15,-36 0-16,18 0-15,-89 0 16,-52 0 0,141 18-1,-35 35 1,-54-53 15,19 88-15,-72-53-16,-16 18 15,-54-35-15,88 34 0,-52 1 16,175-17 0,107 87-1,-106-88 1,-53 36 0,-53-18-1,-71 0 1,-34-18-1,87 53 1,-88-52 0,0 17 15,89 35-15,-89-71-16,-53 1 15,53 53-15,-35-54 0,36 18 16,-19 18-1,1 0 1,-1 0 0,54 35-1,52 71 1,0-18 0,-17 18-1,-71-36 1,-17-34-1,-36-19-15,-17-34 16,52 87-16,-34-70 31,-19 17-15,54 19 0,-53-19-1,-1 36 1,19-71-1,-1 53 1,-35 18 0,17 18-1,-17-89-15,0 18 16,0-18-16,36 18 0,-36-18 16,0 1-1,0-1-15,0 53 16,0 0-16,17-52 15,-17 52 17,18 0-17,-18 18 1,0-18 0,0 0-1,0-17 1,18 35-1,-18-53-15,0 0 32,53 35-32,-53-53 0,0 0 15,0 18-15,0-35 0,0 52 16,0-17 0,0 36-1,0-37 16,17 37-15,-17-19 0,0 36-1,0-18 1,0 0 0,0-35-16,0 0 15,0 18-15,0-1 16,0-17-16,0 35 15,0-17-15,18 0 16,-18-36-16,0 35 0,0-34 16,0 52-1,0 0 1,0 0 0,0-17 15,0-18-16,0-18 1,0 36 0,0-36-16,0 0 15,0 0-15,0 18 16,0 0-16,0 18 16,0-36-16,0 53 15,0-35 1,0 53-16,0 35 15,0-17 1,0-1 0,0 18-1,0-53 1,0 71 15,-35-18-15,-1-88-16,19 35 15,17-35-15,-36 18 0,19-1 16,-1 1 0,0-1-16,-52 72 15,52-89-15,-17 35 16,-36 35 0,-17 1-1,0-19 1,0 19-1,35-18 1,0-18 0,18-35-1,17-35-15,-17 17 32,35-18-32,0 1 0,0 0 0,-18 17 15,-70 53 1,70-70-1,-52 70 1,-1-17 0,36-36 15,-36 71-15,-17 0-1,18 17 1,-36 18-1,53-88 1,18-18-16,17-17 16,0 17-1,1-17-15,-1-18 16,0 17 0,18 1-1,-141 53 1,71-54 15,-89 36-15,53-35-1,-17 17 1,34 18 0,19-18-1,35-17-15,-1-18 16,1 18-16,-35 17 0,17-35 15,-36 18 1,19-1-16,-107 54 16,125-54-16,-37 1 15,-16 17 1,52-17 0,35-18-1,0 18 1,-123-18 15,71 17-15,-71 1-1,35 17 1,0-35 0,53 0-16,18 0 15,-18 18-15,18-18 0,-36 17 16,-35-17-1,-88 53 1,71-53 0,-19 18-1,19-18 1,-53 18 0,17-18-1,0 0 16,-35 0-15,141 0-16,-17 0 16,-1 0-16,36 0 0,-36 0 15,36 0 1,-71 0-16,-35 0 16,88 0-16,-17 0 15,-89 0 1,18 0-1,-18 0 1,18 0 0,35 0-1,-53 0 1,53 0-16,71 0 31,-53 0-31,17 0 0,36 0 16,-71 0-1,18 0-15,-88 0 16,70 0-16,18 0 16,-53 0-1,35 0 1,0 0 0,0 0-1,88-18 1,-52 18-1,52 0 1,-17-18-16,0 18 16,-36-17-16,36 17 0,-53-18 15,52 18 1,-17-35 0,-70 17-16,105 18 15,-35-17 1,36 17 78,-1 0-94,1-18 15,-1 0 16,0 1-15,1-1 0,-36 0-1,35 18 32,18-17-47,-18-1 47,1 0 156,-19 1-203,19 17 16,-1-18-16,1 18 31,-1-18-15,0 1-1,1 17 63,-1 0 454</inkml:trace>
  <inkml:trace contextRef="#ctx0" brushRef="#br0" timeOffset="3876.1335">24589 4445 0,'0'-18'109,"-18"18"-93,0 0 15,1 0-15,-19 0 0,1 18-1,18 0 1,-1-1 93,-17 19-93,-1-19-1,36 1 17,0-1-1,-17 1-31,-1 0 16,18-1-1,-18 1-15,1 17 16,17-17 265,17 17-265,19-17-1,-1 17 1,-17-35 0,-1 0-16,1 0 15,35 18-15,-36-18 31,19 0-15,-19 0 0,1 0-16,0 0 15,17 0-15,0 17 16,36 1-16,-36 17 31</inkml:trace>
  <inkml:trace contextRef="#ctx0" brushRef="#br0" timeOffset="7365.0914">24183 15399 0,'18'17'78,"-18"19"-62,0-1-1,17 0-15,-17-17 0,0 17 16,0 36-16,18-36 0,-18 0 16,0-17-1,0 0-15,0 17 16,0-70 218,0 17-218,0-35-16,0 35 15,0 1 1,0-1 0,0-17-1,0-36 17,-35-17-17,17 35 1,0 0-16,18 36 15,0-1-15,0-35 0,0 35 16,0 1 0,0-1-1,0 0 32,0 1-16,0 34 235,0 1-110,18 0-156,0-1 16,-1-17 0,18 18-1,1 0-15,-19-18 16,19 0-16,-1 17 31,0-17-15,-17 0-1,0 0 1,-1 0 15,18 0-15</inkml:trace>
  <inkml:trace contextRef="#ctx0" brushRef="#br0" timeOffset="23835.7713">29827 15928 0,'-17'0'171,"-1"0"-171,0 0 16,1 0 0,-1 18-16,1-18 15,-19 0 1,-17 17 0,36 1 15,-1-1-16,0 1 1,-17 17-16,35-17 16,0 0-1,0-1-15,0 19 16,0-19 0,-17 1 15,34-18 78,1 0-93,17 0-1,-17 0-15,-1 0 16,1 0 0,0 0-1,-1 0 1,1 0 0,17 0-1,-17 0 1,-1 0-1,1 0 17,17 0-17,-17 0 79,-18 17-78,0 1 31,0 0-47,0-1 15,0 36 1,0-35-1,0 0 1,0-1 0,0 19 15,-18-19-15,1 1-1,-1-18 1,0 17-1,-17-17 1,18 18 0,17 0-1,-18-1 1,0-17 31,1 0-47,-19 0 31,19 0-15,-19 0-1,19 0 1,-1-17 0,1 17 15,-1-18-31,0 0 31,18 1 16</inkml:trace>
  <inkml:trace contextRef="#ctx0" brushRef="#br0" timeOffset="25753.6888">30039 16016 0,'18'0'281,"-1"0"-249,-17 18-17,0-1 1,18 1-16,0-18 31,17 35 16,-35-17-31,17 0-1,1 17 1,0-18-1,-18 1 1,17 0 0</inkml:trace>
  <inkml:trace contextRef="#ctx0" brushRef="#br0" timeOffset="27008.9543">30392 15981 0,'0'17'172,"-18"-17"-157,1 36-15,17-19 16,-36 36-1,19-35-15,-1 17 16,0-17 0,18 17 15,-17-17 0,-19-1-31,36 1 63,0 0-48,0-1 1,-17 1 0,17 17-1,-36 1 1,1 16-1,18-34 1,-1 17 0,18-17-1,-18 0 1,18-1 31,-17 1-32</inkml:trace>
  <inkml:trace contextRef="#ctx0" brushRef="#br0" timeOffset="28226.6892">30586 15963 0,'0'18'94,"0"35"-94,0 17 15,0-17 1,-18 18 0,1-1-1,17-52 1,0 0-1,0 35 48,0-36-32,0 18-15,0-17 140</inkml:trace>
  <inkml:trace contextRef="#ctx0" brushRef="#br0" timeOffset="29573.4079">30515 16069 0,'18'0'125,"17"53"-109,-35-18-1,18-17 1,-1-1-1,1-17 32,-18 18-15,35 17-1,-17-17 31,-18 17-46,0-17 0,18 17 15,-1 18-16,19-18 1,-19-35 62,-17 18-62,0 0 93,18-1-93</inkml:trace>
  <inkml:trace contextRef="#ctx0" brushRef="#br0" timeOffset="31010.4631">30833 16016 0,'-18'0'172,"18"18"-156,-17 17-1,17-17-15,0-1 16,-18 54 0,18-54 15,0 19-15,0-19-1,0 1 1,0 17 15,0-17-15,-35 17-1,35 1 1,0-1 0,0 0 15,0-17 0,0-1 32</inkml:trace>
  <inkml:trace contextRef="#ctx0" brushRef="#br0" timeOffset="33195.6274">31186 16087 0,'-18'0'265,"0"0"-249,-17 35 31,17-35-32,1 18-15,-1-1 47,0 1-15,1-1-32,-1 1 0,1 0 109,17-1-47,0 1-46,-18 17 15,18 1-15,0-19 0,-35 36-1,35-35 16,0-1 16,0 19-31,0-19 0,17 1 30,-17 0-14,18-18-32,17 0 15,-17 0 1,35 0 0,-36 0-1,19 0 32,-19-18 16,1 18-63,0 0 15,-18-18-15,35 1 16,-18-1 46,1 18-62,-18-18 32,18 1-1</inkml:trace>
  <inkml:trace contextRef="#ctx0" brushRef="#br1" timeOffset="41115.4014">758 3986 0,'0'36'94,"0"-19"-94,0 1 16,0 35 15,0 35-15,0-17-1,0 17 1,0-53 0,0-17-1,0 17 1,0-17-1,0-1 1,0 19 15,18-1-15</inkml:trace>
  <inkml:trace contextRef="#ctx0" brushRef="#br1" timeOffset="44287.2569">635 6932 0,'0'-18'109,"18"18"-93,-1 0 0,1-17-16,0-1 46,-1 18-14,1 0 15,-1 0-16,19 0-16,-1 0 1,-17 18 15,-1-1 63,-17 1-78,0 0-16,0-1 15,0 1 1,0 17 0,0 1-1,0-1 16,0-18-31,0 1 16,-35 35 15,17-35-15,1-1 0,-19-17 15,1 18-16,18 0 1,17-1 47,-36 18-32,19-35-16,52 0 360,18 0-375,-18 0 16,0 0-16,-17 0 31,0 0-15,17 0 31,-17 0-16,-1 0-15,36-17 156</inkml:trace>
  <inkml:trace contextRef="#ctx0" brushRef="#br1" timeOffset="47983.9859">706 8784 0,'17'-35'46,"1"35"-30,-1 0-16,36-18 16,-35 18-1,17 0 1,1 0 62,-19 0-62,18 0 46,-17 0-62,-18 18 31,0 0-15,0 17 0,0 0 15,0-17 0,-18 17-15,-52-17-1,70-1 1,-18 1 0,-17-18-1,17 18 1,18-1 250,36-17-251,-1 0 1,-17 0-16,17 0 15,-18 0 17,1 18 30,0-18-62,-1 17 16,1 1 15,0 17-15,-1-17-16,-17 17 47,0-17-16,0 0-16,0 17 1,0-17 0,0-1-16,0 1 15,0-1 1,0 1 0,0 0 15,-35-1 31,0-17-30,17 0-17,0 0-15,1 0 16,-18 0-1,17 0 17,0 0-17,-17 0 17,0-17-17,17-1 32,-35 0 16,36 1-32,-1-1 16,18 1 171,-18 17-202</inkml:trace>
  <inkml:trace contextRef="#ctx0" brushRef="#br1" timeOffset="50987.8563">900 11589 0,'-18'35'47,"-17"-17"-31,35-1-16,-36 19 16,-69 87-1,34-52 1,53-36 15,-35 0-31,71-35 422,0 0-406,35 0-16,-18 0 15,0 0-15,-17 0 63,-1 0-63,36 0 31,-17 0-15,17 0-1,-36 0 32,1 0 31,17 0-31</inkml:trace>
  <inkml:trace contextRef="#ctx0" brushRef="#br1" timeOffset="52457.3795">917 11642 0,'-17'0'109,"17"35"-93,0 0 15,0 1-31,0-19 0,0 36 16,0-35-1,0 17 1,0-17 0,0-1 15,0 1-31,0 17 31,0-17-31,0-1 16,0 19-1,0-19 1,0 1 0,0 0-1,0-1 79,0 1-78,0 0-16,0-1 15,0 18 1,0-17 15</inkml:trace>
  <inkml:trace contextRef="#ctx0" brushRef="#br1" timeOffset="64060.3109">441 14393 0,'-18'0'109,"18"36"-93,0 52-1,0-53 1,0 0-1,0-17 1,0 0 0,0 17 62,0-17-63,0-1 32,0 1 125,36-18-156,-1-35-1,-17 17-15,17-17 32,-35 17-17,35 0 17,-17 18 77,17 0-93,-17 0-1,-1 0 1,19 0 62,-1 18-78,-18 0 0,-17 17 31,18-17-15,-18-1-1,35 18-15,-17-17 32,-18 0-1,0-1-15,0 36-1,0-35 16,-18 17-31,1-17 16,-1-1 0,-17 19-1,17-1 32,-17-17-16,17-18-15,1 0 15,-1 0 110</inkml:trace>
  <inkml:trace contextRef="#ctx0" brushRef="#br1" timeOffset="65515.7651">423 14393 0,'-17'-17'156,"17"-1"-140,35 0-1,0 18-15,53 0 16,-35-17 0,-17 17-1,-19 0 48,1-18-63,17 18 31,-17 0-15,-1 0-1,1-17 345,0 17-345,17 0-15</inkml:trace>
  <inkml:trace contextRef="#ctx0" brushRef="#br1" timeOffset="68930.6339">30145 4092 0,'17'-17'31,"1"17"16,-18 17-47,0 19 15,0-1 1,0 18 0,0 17-1,0-17 16,0 0-15,0-18 0,0 1-1,0-19 48,0 1-48,0 17 32,0-17-31,0-1 15</inkml:trace>
  <inkml:trace contextRef="#ctx0" brushRef="#br1" timeOffset="72187.8141">30215 4110 0,'-17'0'78,"-1"18"-63,0-1 1,1 18 15,17-17 0,-18 17 16,1-17-15,-1 0 30,18-1-62,-18-17 16,1 18-1,-1 0 17</inkml:trace>
  <inkml:trace contextRef="#ctx0" brushRef="#br1" timeOffset="73759.9761">30057 4621 0,'0'18'203,"17"-18"-203,19 0 16,-1 0 0,0 0 77,0 0 126,1 0-203,-1-18-1,-17 18 1</inkml:trace>
  <inkml:trace contextRef="#ctx0" brushRef="#br1" timeOffset="78731.7922">741 4039 0,'17'36'125,"-17"-19"-109,0 1-1,0 17 1,0 0 0,0-17 46,-17 0-31,17-1 16,0 1-31,-18 17 46,1 1-46,-1-19 0,0 1 15,1-1 63</inkml:trace>
  <inkml:trace contextRef="#ctx0" brushRef="#br1" timeOffset="80108.1052">670 4639 0,'18'0'234,"0"0"-218,-1 0-1,1 0 1,17-18 0,0 18 46,-17 0-31,0 0-15,17 0 125,-17-17-126</inkml:trace>
  <inkml:trace contextRef="#ctx0" brushRef="#br1" timeOffset="85676.3598">22384 7673 0,'0'-35'187,"0"17"-187,0-17 16,35-1-1,-17 19 1,17 17 15,-17 0 47,-1 0-31,-17 17-31,0 1 15,0 0-31,0-1 16,0 1-16,0 0 15,0 17-15,0-17 47,0-1-15,0 18-1,0-17-31,0 0 15,0-1 17,0 19-1,0-1 0,-17-35 0,-1 18 32,-17-18-16,70 0 297,-17 0-313,-1 0 0,18 0-31,-17 0 16,0 0 31,-1 0-32,54 0 1,-18 0-1,-35 0 17,-1 0 15,1-18-32</inkml:trace>
  <inkml:trace contextRef="#ctx0" brushRef="#br1" timeOffset="94651.217">21290 10777 0,'18'-35'172,"17"35"-156,-17 0-1,17 0 79,-17 0-78,-1 0-16,19 0 15,-19 18 17,1-1-32,-1 1 46,-17 0-46,0-1 63,0 1-47,0 17-1,0-17 1,0-1-1,0 1 17,-17 17-32,-1-17 15,-17 0 1,17-18 0,18 17-1,-17 1 1,-1-18-1,36 0 142,-1 0-142,1 0 17,17 0-17,-17 0 1,-1 0-1,1 0 1,0 0 62,-1 0-31,19 18-31,-36-1 31,0 1-16,0-1-31,0 19 15,0-19 1,0 19 0,0-19-1,-18 19 1,0-1 0,1-17-1,17-1 1,-18-17-1,0 0 1,1 18 0,-1-18-1,-17 0 1,17 0 0,1 0 15,-19 0-16,19 0 32,-1 0 16,0 0 62,1 0-110,17-18-15,0 1 157</inkml:trace>
  <inkml:trace contextRef="#ctx0" brushRef="#br1" timeOffset="97457.0668">25400 9225 0,'18'0'125,"17"0"-109,-17 0-1,-1 0 95,18 0-79,-17 0-31,0 0 16,-1 0 31,-17 18-16,0 17 0,0-17-15,0-1-1,0 19 1,0-19 0,0 1-1,0 17 1,-35-17-1,0 17 1,17-35-16,1 0 16,-1 0 109,36 0 62,-1 0-124,18 0-63,-17 0 31,0 0-15,35 0-1,-36 0 16,1 0-15,0 18 31,-18-1 15,0 1-46,0 0 0,0-1-1,0 19-15,0-19 16,0 1 15,0-1-15,0 1-16,-18 0 15,0-18 1,1 0 15,-19 0 16,19 0-16,-1 17-31,0-17 63,-17 0-32,18 0 16</inkml:trace>
  <inkml:trace contextRef="#ctx0" brushRef="#br1" timeOffset="103881.986">25171 11307 0,'17'-18'31,"-34"18"47,-1 35-62,18-17 0,-18-18-1,1 35 1,-19 18-16,36-35 31,-17-1-15,-1 1 46,-17 0-62,35 17 31,-18 0-15,1-35 0,-1 18-1,-17-1 1,35 1 203,17-18-219,36 0 15,18 0 1,-18 0 0,-18 0-16,0 0 15,-17 0-15,17 0 16,-17 0-1,0 0 1,34 0-16,54 0 16,-88 0-16,17 0 15,-17 0 1,-1 0 0,1 0-1,17 0 48,-17 0-16</inkml:trace>
  <inkml:trace contextRef="#ctx0" brushRef="#br1" timeOffset="105515.8317">25259 11289 0,'0'18'156,"0"-1"-156,0 1 15,0 17-15,0 0 32,0-17-17,0 17-15,0-17 16,0 0 0,0 17 77,0-18-77,0 1 0,0 0-16,0-1 15,0 1 1,-18 35 15,1-18-15,17-17 15,0 35-15,-18-36-1,18 36 1,0-35-1,0 0 48,0 17-47</inkml:trace>
  <inkml:trace contextRef="#ctx0" brushRef="#br1" timeOffset="115622.5385">23883 13141 0,'0'0'0,"18"0"31,-1 0-15,-17 18 15,18 52-15,-18 1-1,0-54 1,0 19 0,0 17-1,0-18 1,0-18 187,18-17-187,-1-17-16,1-1 31,0 1-31,17-19 15,-18 36 32,36-17-15,-35 17 30,0 0-46,-1-18-1,19 18 79,-19 0-63,-17 18-15,18-1 0,-18 1-1,0 0 1,0 17-16,0-18 15,0 1 48,0 17-32,0-17 0,-18 0 1,18-1-1,-17-17-15,-1 0 15,0 0-16,1 0-15,-1 0 32,0 18-1,18 0-15,-35-18 15,17 0-16,1 17 1,-1-17 15,1 0 1,-1 0-32,0 0 15,1 0 1</inkml:trace>
  <inkml:trace contextRef="#ctx0" brushRef="#br1" timeOffset="116938.0201">23936 13035 0,'18'0'312,"-1"0"-296,1 0 0,35 0-1,-18 0 1,-17-17-1,-1 17 1,1 0 0,17-36-16,18 36 31,-35 0-31,-1-17 16,19-1-1</inkml:trace>
  <inkml:trace contextRef="#ctx0" brushRef="#br1" timeOffset="119089.6819">23918 13070 0,'-17'36'140,"17"-19"157,0 1-281,0 0 46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5-30T09:44:39.2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3457 12859 0,'18'0'453,"17"0"-422,177-18 16,-124 18-31,0 0-1,18 0 1,0 0-1,53 0 1,-54 0 0,-34 0 15,-18 0-15,0 0-1,0 0-15,-18 0 16,0 0-1,-17 0 1,0 0 0,17 0-1,0 0 1,18 0 0,-35 0-1,70 0 1,0 0-1,-17 0 1,-36 0 0,-17 0-1,-1 0 1,1 0-16,-1 0 0,19 0 16,-19 0-1,1 0 16,53 0-15,-1 0 0,36 0-1,-18 0 1,0 0 0,-35 0-1,-17 0-15,16 0 16,-16 0-1,-19 0-15,36 0 0,-17 0 16,-1 0 0,-18 0-16,1 0 15,35 0-15,-18 0 32,18 0-17,0 0 1,0 0-1,35 0 1,-17 0 0,-18 0-1,-36 0-15,1 0 16,17 0-16,1 0 16,17 0-16,-18 0 15,18 0-15,35 0 16,-53 0-1,18 0-15,71 0 16,-19 0 0,-34 0 15,17 0-15,0 0-1,-17 0 1,-36 0-16,18 0 15,18 0-15,-54 0 0,19 0 16,-19 0 0,54 0-16,-54 0 15,36 0-15,-35 0 16,0 0-16,17 0 16,-17 0-1,34 0 1,-34 0-1,0 0 17,17 0-32,0 0 31,71 0-15,-35 0-1,-54 0 1,19 0-16,-19 0 15,1 0 17,70 0-17,-35 0 1,17 0 0,-34 0-1,-1 0 1,18 0-1,18 0 1,-19 0 0,-34 0-16,53 0 15,-54 0-15,36 0 16,-35 0 0,-1 0-1,1 0 1,17 0-1,-17 0 1,70 0 0,-17 0-1,-36 0 1,18 0 0,0 0-1,-35 0 1,-1 0 15,1 0-31,17 0 16,36 0 15,-36 0-15,18 0-1,70 0 1,-35 0-1,-70 0 1,35 0 0,-35 0-16,17 0 15,0 0-15,-17 0 16,35 0-16,-36 0 16,36 0-1,18 0 1,-53 0-16,17 0 15,18 0 1,-36 0 0,19 0-16,-1 0 15,-17 0 17,17 0-17,-17 0 1,34 0-1,-34 0-15,0 0 16,17 0 0,-17 0-1,-1 0-15,1 0 16,17 0 0,0 0-16,18 0 15,-35 0 1,0 0 15,17 0-15,-17 0-16,17 0 15,0 0 17,-17 0-17,-1 0 1,36 0-1,18 0 1,-36 0 0,0 0-1,-17 0 1,17 0 46,18 0-62,-35 0 16,0 0-16,52 0 16,18 0-1,-70 0 1,17 0 0,18 0-16,-35 0 0,-1 0 15,1 0 1,0 0-1,17 0 32,-17 0-31,-1 0 0,19 0-1,-19 0-15,1 0 16,-1 0-1,19 0 204</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5-30T09:44:46.1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19773 12700 0,'18'0'250,"17"0"-235,36 0 1,17 0-16,18 0 15,-18 0 1,0 0-16,-53 0 16,1 0-1,-19 0-15,1 0 16,35 0 0,-18 0-1,53 0 1,-52 0-1,52 0 1,-18 0 0,19 0-1,34 0 1,-88 0-16,1 0 16,-1 0-16,18 0 15,-18 0-15,-17 0 16,-1 0-16,1 0 15,0 0-15,-1 0 16,36 0-16,-18 0 16,1 0-1,-1 0 1,18 0 15,17 0-15,-34 0-1,-1 0 1,-17 0-16,17 0 16,18 0-16,-18 0 15,18 35 1,-18-35-16,1 0 16,-1 0-1,0 0-15,18 0 16,0 0-1,-35 18 1,17-18 47,0 0-63,-17 0 15,35 0-15,-18 0 0,0 0 16,1 0-1,16 0-15,-34 0 16,0 0-16,-1 0 0,1 0 47,0 0-31,17 0-1,35 0 1,-17 0-1,-17 0 1,34 0 0,18 0-1,-35 0 1,-17 0 0,-19 0-16,19 0 0,-19 0 15,1 0 1,-1 0-16,19 0 15,-19 0 1,1 0 0,0 0-1,17 0 1,-17 0 0,35 0-1,-36 0 16,18 0 32,1 0-47,-19 0-16,19 0 15,-19 0 1,1 0 15,17 0 0,-17 0-31,-1 0 16,1 0 0,17 0-1,-17 0 1,0 0 15,17 0-31,-17 0 16,-1 0 46,1 0-31,-1 0-31,1 0 16,17 0 0,18 0-16,-35 0 15,0 0-15,17 0 16,-18 0 0,1 0-1,17 0 1,-17 0-1,0 0-15,-1 0 16,19 0 0,34 0-1,-35 0 17,54 0-17,-54 0 1,-17 0-1,17 0 1,-18 0 0,19 0-16,-19 0 15,19 0-15,-1 0 16,18 0 0,-35 0 46,-1 0-46,18 0-1,-17 0-15,17 0 16,1 0 0,-19 0-1,1 0 1,17 0-1,-17 0 1,52 0 0,-17 0-1,18 0 1,-18 0 0,-18 0-1,18 0 1,-35 0-1,34 0 1,-34 0 0,0 0 15,17 0 0,36 0-15,17 0-1,-35 0 1,0 0 0,-18 0-1,0 0 1,-17 0 0,-1 0-1,19 0-15,-19 0 16,1 0-16,17 0 15,1 0 1,-19 0-16,54 0 16,-54 0-1,19 0-15,-1 0 16,0 0 15,-17 0-15,17 0 15,18 0-15,-18 0-1,89 0 1,-54 0-16,-17 0 16,18 0-16,-36 0 15,53 0-15,1 18 16,-1-18-1,-71 17 1,1-17 0,17 0 171,1 0-171,16 0-16,37 35 15,34-17 1,-35 0 0,1-18-1,-54 0 1,-18 0 0,1 17 30,0-17-14,-1 0-17,19 0-15,-19 0 16,1 0 0,35 0-1,17 0 1,-52 0-1,0 0 1,35 0 0,-36 0-1,1 0 17,17 0-32,-17 0 31,-1 0-16,36 0 1,-17 0 0,-19 0-1,1 0 32,0 0-47,-1 0 16,36-17-16,-35-1 15,-1 18 1,19 0-16,-1 0 16,18 0-1,-36 0 17,19 0-17,-1 0 1,18-18-1,-18 18 1,18 0 0,-18 0-1,1 0 1,-19 0-16,1 0 78,35 0-62,-35 0-16,34 0 15,-34 0 17,0 0-17,17 0 1,-17 0 31,-1 0-16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5-30T09:44:48.0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26970 12788 0,'0'-17'125,"35"17"-109,-17 0-1,17-18-15,18 18 16,0 0-1,17-18 1,19 18 0,-1 0-1,-18 0 1,-17 0 0,-17 0 15,16 0-16,-16-17 1,17 17 0,-36 0-1,19 0 1,-19 0 0,19 0-16,34 0 15,-52 0 1,35 0-1,52 0 1,-69 0 0,-1 0-1,18 0 1,-35 0 0,35 0 15,-36 0-31,1 0 15,-1 0 1,1 0 0,17 0-1,18 0 1,-35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F55F2-2656-489E-B975-EE082D84F567}" type="datetimeFigureOut">
              <a:rPr lang="en-US" smtClean="0"/>
              <a:t>15-Jun-22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D7D999-0D9E-4881-8D36-826CD79837EA}" type="slidenum">
              <a:rPr lang="en-US" smtClean="0"/>
              <a:t>‹#›</a:t>
            </a:fld>
            <a:endParaRPr lang="en-US"/>
          </a:p>
        </p:txBody>
      </p:sp>
    </p:spTree>
    <p:extLst>
      <p:ext uri="{BB962C8B-B14F-4D97-AF65-F5344CB8AC3E}">
        <p14:creationId xmlns:p14="http://schemas.microsoft.com/office/powerpoint/2010/main" val="811639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B6007-2F02-4832-811C-44B2430F6053}" type="datetime1">
              <a:rPr lang="en-US" smtClean="0"/>
              <a:t>15-Jun-22</a:t>
            </a:fld>
            <a:endParaRPr lang="en-US"/>
          </a:p>
        </p:txBody>
      </p:sp>
      <p:sp>
        <p:nvSpPr>
          <p:cNvPr id="5" name="Footer Placeholder 4"/>
          <p:cNvSpPr>
            <a:spLocks noGrp="1"/>
          </p:cNvSpPr>
          <p:nvPr>
            <p:ph type="ftr" sz="quarter" idx="11"/>
          </p:nvPr>
        </p:nvSpPr>
        <p:spPr/>
        <p:txBody>
          <a:bodyPr/>
          <a:lstStyle/>
          <a:p>
            <a:r>
              <a:rPr lang="en-US"/>
              <a:t>Dr. S. Nandagopalan</a:t>
            </a:r>
          </a:p>
        </p:txBody>
      </p:sp>
      <p:sp>
        <p:nvSpPr>
          <p:cNvPr id="6" name="Slide Number Placeholder 5"/>
          <p:cNvSpPr>
            <a:spLocks noGrp="1"/>
          </p:cNvSpPr>
          <p:nvPr>
            <p:ph type="sldNum" sz="quarter" idx="12"/>
          </p:nvPr>
        </p:nvSpPr>
        <p:spPr/>
        <p:txBody>
          <a:bodyPr/>
          <a:lstStyle/>
          <a:p>
            <a:fld id="{A809AB58-ABF0-4861-BE68-8CD89C7401E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14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6F88-A951-4693-AD82-D1B40832C1B2}" type="datetime1">
              <a:rPr lang="en-US" smtClean="0"/>
              <a:t>15-Jun-22</a:t>
            </a:fld>
            <a:endParaRPr lang="en-US"/>
          </a:p>
        </p:txBody>
      </p:sp>
      <p:sp>
        <p:nvSpPr>
          <p:cNvPr id="5" name="Footer Placeholder 4"/>
          <p:cNvSpPr>
            <a:spLocks noGrp="1"/>
          </p:cNvSpPr>
          <p:nvPr>
            <p:ph type="ftr" sz="quarter" idx="11"/>
          </p:nvPr>
        </p:nvSpPr>
        <p:spPr/>
        <p:txBody>
          <a:bodyPr/>
          <a:lstStyle/>
          <a:p>
            <a:r>
              <a:rPr lang="en-US"/>
              <a:t>Dr. S. Nandagopalan</a:t>
            </a:r>
          </a:p>
        </p:txBody>
      </p:sp>
      <p:sp>
        <p:nvSpPr>
          <p:cNvPr id="6" name="Slide Number Placeholder 5"/>
          <p:cNvSpPr>
            <a:spLocks noGrp="1"/>
          </p:cNvSpPr>
          <p:nvPr>
            <p:ph type="sldNum" sz="quarter" idx="12"/>
          </p:nvPr>
        </p:nvSpPr>
        <p:spPr/>
        <p:txBody>
          <a:bodyPr/>
          <a:lstStyle/>
          <a:p>
            <a:fld id="{A809AB58-ABF0-4861-BE68-8CD89C7401E8}" type="slidenum">
              <a:rPr lang="en-US" smtClean="0"/>
              <a:t>‹#›</a:t>
            </a:fld>
            <a:endParaRPr lang="en-US"/>
          </a:p>
        </p:txBody>
      </p:sp>
    </p:spTree>
    <p:extLst>
      <p:ext uri="{BB962C8B-B14F-4D97-AF65-F5344CB8AC3E}">
        <p14:creationId xmlns:p14="http://schemas.microsoft.com/office/powerpoint/2010/main" val="3490336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1D2943-0169-40A0-9D51-58EEF0FA6E0C}" type="datetime1">
              <a:rPr lang="en-US" smtClean="0"/>
              <a:t>15-Jun-22</a:t>
            </a:fld>
            <a:endParaRPr lang="en-US"/>
          </a:p>
        </p:txBody>
      </p:sp>
      <p:sp>
        <p:nvSpPr>
          <p:cNvPr id="5" name="Footer Placeholder 4"/>
          <p:cNvSpPr>
            <a:spLocks noGrp="1"/>
          </p:cNvSpPr>
          <p:nvPr>
            <p:ph type="ftr" sz="quarter" idx="11"/>
          </p:nvPr>
        </p:nvSpPr>
        <p:spPr/>
        <p:txBody>
          <a:bodyPr/>
          <a:lstStyle/>
          <a:p>
            <a:r>
              <a:rPr lang="en-US"/>
              <a:t>Dr. S. Nandagopalan</a:t>
            </a:r>
          </a:p>
        </p:txBody>
      </p:sp>
      <p:sp>
        <p:nvSpPr>
          <p:cNvPr id="6" name="Slide Number Placeholder 5"/>
          <p:cNvSpPr>
            <a:spLocks noGrp="1"/>
          </p:cNvSpPr>
          <p:nvPr>
            <p:ph type="sldNum" sz="quarter" idx="12"/>
          </p:nvPr>
        </p:nvSpPr>
        <p:spPr/>
        <p:txBody>
          <a:bodyPr/>
          <a:lstStyle/>
          <a:p>
            <a:fld id="{A809AB58-ABF0-4861-BE68-8CD89C7401E8}" type="slidenum">
              <a:rPr lang="en-US" smtClean="0"/>
              <a:t>‹#›</a:t>
            </a:fld>
            <a:endParaRPr lang="en-US"/>
          </a:p>
        </p:txBody>
      </p:sp>
    </p:spTree>
    <p:extLst>
      <p:ext uri="{BB962C8B-B14F-4D97-AF65-F5344CB8AC3E}">
        <p14:creationId xmlns:p14="http://schemas.microsoft.com/office/powerpoint/2010/main" val="2983297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9206926" cy="794945"/>
          </a:xfrm>
        </p:spPr>
        <p:txBody>
          <a:bodyPr>
            <a:normAutofit/>
          </a:bodyPr>
          <a:lstStyle>
            <a:lvl1pPr>
              <a:defRPr sz="4400" b="1">
                <a:solidFill>
                  <a:srgbClr val="DE006F"/>
                </a:solidFill>
                <a:latin typeface="Arial Black" panose="020B0A04020102020204" pitchFamily="34" charset="0"/>
              </a:defRPr>
            </a:lvl1pPr>
          </a:lstStyle>
          <a:p>
            <a:r>
              <a:rPr lang="en-US" dirty="0"/>
              <a:t>Click to edit Master title style</a:t>
            </a:r>
          </a:p>
        </p:txBody>
      </p:sp>
      <p:sp>
        <p:nvSpPr>
          <p:cNvPr id="3" name="Content Placeholder 2"/>
          <p:cNvSpPr>
            <a:spLocks noGrp="1"/>
          </p:cNvSpPr>
          <p:nvPr>
            <p:ph idx="1"/>
          </p:nvPr>
        </p:nvSpPr>
        <p:spPr>
          <a:xfrm>
            <a:off x="1097280" y="1199535"/>
            <a:ext cx="9206926" cy="5053781"/>
          </a:xfrm>
        </p:spPr>
        <p:txBody>
          <a:bodyPr/>
          <a:lstStyle>
            <a:lvl1pPr marL="274320" indent="-274320">
              <a:lnSpc>
                <a:spcPct val="100000"/>
              </a:lnSpc>
              <a:buClr>
                <a:srgbClr val="00B0F0"/>
              </a:buClr>
              <a:buSzPct val="120000"/>
              <a:buFont typeface="Arial" panose="020B0604020202020204" pitchFamily="34" charset="0"/>
              <a:buChar char="•"/>
              <a:defRPr sz="2400">
                <a:solidFill>
                  <a:schemeClr val="tx1"/>
                </a:solidFill>
                <a:latin typeface="Century Gothic" panose="020B0502020202020204" pitchFamily="34" charset="0"/>
                <a:cs typeface="Arial" panose="020B0604020202020204" pitchFamily="34" charset="0"/>
              </a:defRPr>
            </a:lvl1pPr>
            <a:lvl2pPr>
              <a:defRPr sz="2400">
                <a:solidFill>
                  <a:srgbClr val="002060"/>
                </a:solidFill>
                <a:latin typeface="Palatino Linotype" panose="02040502050505030304" pitchFamily="18" charset="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025B504-0B13-4672-B455-381BD3F3A66B}" type="datetime1">
              <a:rPr lang="en-US" smtClean="0"/>
              <a:t>15-Jun-22</a:t>
            </a:fld>
            <a:endParaRPr lang="en-US"/>
          </a:p>
        </p:txBody>
      </p:sp>
      <p:sp>
        <p:nvSpPr>
          <p:cNvPr id="5" name="Footer Placeholder 4"/>
          <p:cNvSpPr>
            <a:spLocks noGrp="1"/>
          </p:cNvSpPr>
          <p:nvPr>
            <p:ph type="ftr" sz="quarter" idx="11"/>
          </p:nvPr>
        </p:nvSpPr>
        <p:spPr/>
        <p:txBody>
          <a:bodyPr/>
          <a:lstStyle/>
          <a:p>
            <a:r>
              <a:rPr lang="en-US"/>
              <a:t>Dr. S. Nandagopalan</a:t>
            </a:r>
          </a:p>
        </p:txBody>
      </p:sp>
      <p:sp>
        <p:nvSpPr>
          <p:cNvPr id="6" name="Slide Number Placeholder 5"/>
          <p:cNvSpPr>
            <a:spLocks noGrp="1"/>
          </p:cNvSpPr>
          <p:nvPr>
            <p:ph type="sldNum" sz="quarter" idx="12"/>
          </p:nvPr>
        </p:nvSpPr>
        <p:spPr/>
        <p:txBody>
          <a:bodyPr/>
          <a:lstStyle/>
          <a:p>
            <a:fld id="{A809AB58-ABF0-4861-BE68-8CD89C7401E8}" type="slidenum">
              <a:rPr lang="en-US" smtClean="0"/>
              <a:t>‹#›</a:t>
            </a:fld>
            <a:endParaRPr lang="en-US"/>
          </a:p>
        </p:txBody>
      </p:sp>
      <p:cxnSp>
        <p:nvCxnSpPr>
          <p:cNvPr id="8" name="Straight Connector 7"/>
          <p:cNvCxnSpPr/>
          <p:nvPr userDrawn="1"/>
        </p:nvCxnSpPr>
        <p:spPr>
          <a:xfrm>
            <a:off x="0" y="1130711"/>
            <a:ext cx="12290323" cy="0"/>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4744611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602F8-82B2-4113-AF67-53ABD5E550DF}" type="datetime1">
              <a:rPr lang="en-US" smtClean="0"/>
              <a:t>15-Jun-22</a:t>
            </a:fld>
            <a:endParaRPr lang="en-US"/>
          </a:p>
        </p:txBody>
      </p:sp>
      <p:sp>
        <p:nvSpPr>
          <p:cNvPr id="5" name="Footer Placeholder 4"/>
          <p:cNvSpPr>
            <a:spLocks noGrp="1"/>
          </p:cNvSpPr>
          <p:nvPr>
            <p:ph type="ftr" sz="quarter" idx="11"/>
          </p:nvPr>
        </p:nvSpPr>
        <p:spPr/>
        <p:txBody>
          <a:bodyPr/>
          <a:lstStyle/>
          <a:p>
            <a:r>
              <a:rPr lang="en-US"/>
              <a:t>Dr. S. Nandagopalan</a:t>
            </a:r>
          </a:p>
        </p:txBody>
      </p:sp>
      <p:sp>
        <p:nvSpPr>
          <p:cNvPr id="6" name="Slide Number Placeholder 5"/>
          <p:cNvSpPr>
            <a:spLocks noGrp="1"/>
          </p:cNvSpPr>
          <p:nvPr>
            <p:ph type="sldNum" sz="quarter" idx="12"/>
          </p:nvPr>
        </p:nvSpPr>
        <p:spPr/>
        <p:txBody>
          <a:bodyPr/>
          <a:lstStyle/>
          <a:p>
            <a:fld id="{A809AB58-ABF0-4861-BE68-8CD89C7401E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666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80926B-3B20-4AF7-A297-F0497C39072F}" type="datetime1">
              <a:rPr lang="en-US" smtClean="0"/>
              <a:t>15-Jun-22</a:t>
            </a:fld>
            <a:endParaRPr lang="en-US"/>
          </a:p>
        </p:txBody>
      </p:sp>
      <p:sp>
        <p:nvSpPr>
          <p:cNvPr id="6" name="Footer Placeholder 5"/>
          <p:cNvSpPr>
            <a:spLocks noGrp="1"/>
          </p:cNvSpPr>
          <p:nvPr>
            <p:ph type="ftr" sz="quarter" idx="11"/>
          </p:nvPr>
        </p:nvSpPr>
        <p:spPr/>
        <p:txBody>
          <a:bodyPr/>
          <a:lstStyle/>
          <a:p>
            <a:r>
              <a:rPr lang="en-US"/>
              <a:t>Dr. S. Nandagopalan</a:t>
            </a:r>
          </a:p>
        </p:txBody>
      </p:sp>
      <p:sp>
        <p:nvSpPr>
          <p:cNvPr id="7" name="Slide Number Placeholder 6"/>
          <p:cNvSpPr>
            <a:spLocks noGrp="1"/>
          </p:cNvSpPr>
          <p:nvPr>
            <p:ph type="sldNum" sz="quarter" idx="12"/>
          </p:nvPr>
        </p:nvSpPr>
        <p:spPr/>
        <p:txBody>
          <a:bodyPr/>
          <a:lstStyle/>
          <a:p>
            <a:fld id="{A809AB58-ABF0-4861-BE68-8CD89C7401E8}" type="slidenum">
              <a:rPr lang="en-US" smtClean="0"/>
              <a:t>‹#›</a:t>
            </a:fld>
            <a:endParaRPr lang="en-US"/>
          </a:p>
        </p:txBody>
      </p:sp>
    </p:spTree>
    <p:extLst>
      <p:ext uri="{BB962C8B-B14F-4D97-AF65-F5344CB8AC3E}">
        <p14:creationId xmlns:p14="http://schemas.microsoft.com/office/powerpoint/2010/main" val="523697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3C0E06-61F0-42A6-8811-3A6C61C2EB58}" type="datetime1">
              <a:rPr lang="en-US" smtClean="0"/>
              <a:t>15-Jun-22</a:t>
            </a:fld>
            <a:endParaRPr lang="en-US"/>
          </a:p>
        </p:txBody>
      </p:sp>
      <p:sp>
        <p:nvSpPr>
          <p:cNvPr id="8" name="Footer Placeholder 7"/>
          <p:cNvSpPr>
            <a:spLocks noGrp="1"/>
          </p:cNvSpPr>
          <p:nvPr>
            <p:ph type="ftr" sz="quarter" idx="11"/>
          </p:nvPr>
        </p:nvSpPr>
        <p:spPr/>
        <p:txBody>
          <a:bodyPr/>
          <a:lstStyle/>
          <a:p>
            <a:r>
              <a:rPr lang="en-US"/>
              <a:t>Dr. S. Nandagopalan</a:t>
            </a:r>
          </a:p>
        </p:txBody>
      </p:sp>
      <p:sp>
        <p:nvSpPr>
          <p:cNvPr id="9" name="Slide Number Placeholder 8"/>
          <p:cNvSpPr>
            <a:spLocks noGrp="1"/>
          </p:cNvSpPr>
          <p:nvPr>
            <p:ph type="sldNum" sz="quarter" idx="12"/>
          </p:nvPr>
        </p:nvSpPr>
        <p:spPr/>
        <p:txBody>
          <a:bodyPr/>
          <a:lstStyle/>
          <a:p>
            <a:fld id="{A809AB58-ABF0-4861-BE68-8CD89C7401E8}" type="slidenum">
              <a:rPr lang="en-US" smtClean="0"/>
              <a:t>‹#›</a:t>
            </a:fld>
            <a:endParaRPr lang="en-US"/>
          </a:p>
        </p:txBody>
      </p:sp>
    </p:spTree>
    <p:extLst>
      <p:ext uri="{BB962C8B-B14F-4D97-AF65-F5344CB8AC3E}">
        <p14:creationId xmlns:p14="http://schemas.microsoft.com/office/powerpoint/2010/main" val="55828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3BFC26-EDE4-49BD-ADDB-97CA78386F5A}" type="datetime1">
              <a:rPr lang="en-US" smtClean="0"/>
              <a:t>15-Jun-22</a:t>
            </a:fld>
            <a:endParaRPr lang="en-US"/>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a:t>
            </a:fld>
            <a:endParaRPr lang="en-US"/>
          </a:p>
        </p:txBody>
      </p:sp>
    </p:spTree>
    <p:extLst>
      <p:ext uri="{BB962C8B-B14F-4D97-AF65-F5344CB8AC3E}">
        <p14:creationId xmlns:p14="http://schemas.microsoft.com/office/powerpoint/2010/main" val="3274094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8509AF3-B17C-40D1-B651-B7D29EBE5EF0}" type="datetime1">
              <a:rPr lang="en-US" smtClean="0"/>
              <a:t>15-Jun-22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Dr. S. Nandagopalan</a:t>
            </a:r>
          </a:p>
        </p:txBody>
      </p:sp>
      <p:sp>
        <p:nvSpPr>
          <p:cNvPr id="9" name="Slide Number Placeholder 8"/>
          <p:cNvSpPr>
            <a:spLocks noGrp="1"/>
          </p:cNvSpPr>
          <p:nvPr>
            <p:ph type="sldNum" sz="quarter" idx="12"/>
          </p:nvPr>
        </p:nvSpPr>
        <p:spPr/>
        <p:txBody>
          <a:bodyPr/>
          <a:lstStyle/>
          <a:p>
            <a:fld id="{A809AB58-ABF0-4861-BE68-8CD89C7401E8}" type="slidenum">
              <a:rPr lang="en-US" smtClean="0"/>
              <a:t>‹#›</a:t>
            </a:fld>
            <a:endParaRPr lang="en-US"/>
          </a:p>
        </p:txBody>
      </p:sp>
    </p:spTree>
    <p:extLst>
      <p:ext uri="{BB962C8B-B14F-4D97-AF65-F5344CB8AC3E}">
        <p14:creationId xmlns:p14="http://schemas.microsoft.com/office/powerpoint/2010/main" val="72881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ABCDAC1-27A7-4F62-AE59-2865911DE6EB}" type="datetime1">
              <a:rPr lang="en-US" smtClean="0"/>
              <a:t>15-Jun-22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Dr. S. Nandagopalan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809AB58-ABF0-4861-BE68-8CD89C7401E8}" type="slidenum">
              <a:rPr lang="en-US" smtClean="0"/>
              <a:t>‹#›</a:t>
            </a:fld>
            <a:endParaRPr lang="en-US"/>
          </a:p>
        </p:txBody>
      </p:sp>
    </p:spTree>
    <p:extLst>
      <p:ext uri="{BB962C8B-B14F-4D97-AF65-F5344CB8AC3E}">
        <p14:creationId xmlns:p14="http://schemas.microsoft.com/office/powerpoint/2010/main" val="3101537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C7C53EC-75EC-41EB-BDE7-2603379256B6}" type="datetime1">
              <a:rPr lang="en-US" smtClean="0"/>
              <a:t>15-Jun-22</a:t>
            </a:fld>
            <a:endParaRPr lang="en-US"/>
          </a:p>
        </p:txBody>
      </p:sp>
      <p:sp>
        <p:nvSpPr>
          <p:cNvPr id="6" name="Footer Placeholder 5"/>
          <p:cNvSpPr>
            <a:spLocks noGrp="1"/>
          </p:cNvSpPr>
          <p:nvPr>
            <p:ph type="ftr" sz="quarter" idx="11"/>
          </p:nvPr>
        </p:nvSpPr>
        <p:spPr/>
        <p:txBody>
          <a:bodyPr/>
          <a:lstStyle/>
          <a:p>
            <a:r>
              <a:rPr lang="en-US"/>
              <a:t>Dr. S. Nandagopalan</a:t>
            </a:r>
          </a:p>
        </p:txBody>
      </p:sp>
      <p:sp>
        <p:nvSpPr>
          <p:cNvPr id="7" name="Slide Number Placeholder 6"/>
          <p:cNvSpPr>
            <a:spLocks noGrp="1"/>
          </p:cNvSpPr>
          <p:nvPr>
            <p:ph type="sldNum" sz="quarter" idx="12"/>
          </p:nvPr>
        </p:nvSpPr>
        <p:spPr/>
        <p:txBody>
          <a:bodyPr/>
          <a:lstStyle/>
          <a:p>
            <a:fld id="{A809AB58-ABF0-4861-BE68-8CD89C7401E8}" type="slidenum">
              <a:rPr lang="en-US" smtClean="0"/>
              <a:t>‹#›</a:t>
            </a:fld>
            <a:endParaRPr lang="en-US"/>
          </a:p>
        </p:txBody>
      </p:sp>
    </p:spTree>
    <p:extLst>
      <p:ext uri="{BB962C8B-B14F-4D97-AF65-F5344CB8AC3E}">
        <p14:creationId xmlns:p14="http://schemas.microsoft.com/office/powerpoint/2010/main" val="325295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2CD405A-5A72-416B-836C-00FF45AF8619}" type="datetime1">
              <a:rPr lang="en-US" smtClean="0"/>
              <a:t>15-Jun-22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Dr. S. Nandagopalan</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809AB58-ABF0-4861-BE68-8CD89C7401E8}" type="slidenum">
              <a:rPr lang="en-US" smtClean="0"/>
              <a:t>‹#›</a:t>
            </a:fld>
            <a:endParaRPr lang="en-US"/>
          </a:p>
        </p:txBody>
      </p:sp>
    </p:spTree>
    <p:extLst>
      <p:ext uri="{BB962C8B-B14F-4D97-AF65-F5344CB8AC3E}">
        <p14:creationId xmlns:p14="http://schemas.microsoft.com/office/powerpoint/2010/main" val="11146164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youtu.be/gZlGaD-DtKo"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9.tmp"/><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2.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6.tmp"/><Relationship Id="rId7" Type="http://schemas.openxmlformats.org/officeDocument/2006/relationships/image" Target="../media/image24.emf"/><Relationship Id="rId2" Type="http://schemas.openxmlformats.org/officeDocument/2006/relationships/image" Target="../media/image25.tmp"/><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23.emf"/><Relationship Id="rId4" Type="http://schemas.openxmlformats.org/officeDocument/2006/relationships/customXml" Target="../ink/ink2.xml"/><Relationship Id="rId9" Type="http://schemas.openxmlformats.org/officeDocument/2006/relationships/image" Target="../media/image2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79" y="758952"/>
            <a:ext cx="10396515" cy="3566160"/>
          </a:xfrm>
        </p:spPr>
        <p:txBody>
          <a:bodyPr>
            <a:noAutofit/>
          </a:bodyPr>
          <a:lstStyle/>
          <a:p>
            <a:r>
              <a:rPr lang="en-US" sz="6600" dirty="0">
                <a:solidFill>
                  <a:srgbClr val="00B050"/>
                </a:solidFill>
                <a:latin typeface="BlackKnightFLF" panose="02000606020000020003" pitchFamily="2" charset="0"/>
              </a:rPr>
              <a:t>Module </a:t>
            </a:r>
            <a:r>
              <a:rPr lang="en-US" sz="6600" dirty="0" smtClean="0">
                <a:solidFill>
                  <a:srgbClr val="00B050"/>
                </a:solidFill>
                <a:latin typeface="BlackKnightFLF" panose="02000606020000020003" pitchFamily="2" charset="0"/>
              </a:rPr>
              <a:t>5:</a:t>
            </a:r>
            <a:r>
              <a:rPr lang="en-US" sz="4400" dirty="0" smtClean="0">
                <a:solidFill>
                  <a:srgbClr val="0070C0"/>
                </a:solidFill>
              </a:rPr>
              <a:t> </a:t>
            </a:r>
            <a:br>
              <a:rPr lang="en-US" sz="4400" dirty="0" smtClean="0">
                <a:solidFill>
                  <a:srgbClr val="0070C0"/>
                </a:solidFill>
              </a:rPr>
            </a:br>
            <a:r>
              <a:rPr lang="en-US" sz="4400" dirty="0">
                <a:solidFill>
                  <a:srgbClr val="0070C0"/>
                </a:solidFill>
              </a:rPr>
              <a:t/>
            </a:r>
            <a:br>
              <a:rPr lang="en-US" sz="4400" dirty="0">
                <a:solidFill>
                  <a:srgbClr val="0070C0"/>
                </a:solidFill>
              </a:rPr>
            </a:br>
            <a:r>
              <a:rPr lang="en-US" sz="4800" b="1" dirty="0" smtClean="0">
                <a:solidFill>
                  <a:srgbClr val="C00000"/>
                </a:solidFill>
                <a:latin typeface="Arial Black" panose="020B0A04020102020204" pitchFamily="34" charset="0"/>
              </a:rPr>
              <a:t>Local Replication,</a:t>
            </a:r>
            <a:br>
              <a:rPr lang="en-US" sz="4800" b="1" dirty="0" smtClean="0">
                <a:solidFill>
                  <a:srgbClr val="C00000"/>
                </a:solidFill>
                <a:latin typeface="Arial Black" panose="020B0A04020102020204" pitchFamily="34" charset="0"/>
              </a:rPr>
            </a:br>
            <a:r>
              <a:rPr lang="en-US" sz="4800" b="1" dirty="0">
                <a:solidFill>
                  <a:srgbClr val="C00000"/>
                </a:solidFill>
                <a:latin typeface="Arial Black" panose="020B0A04020102020204" pitchFamily="34" charset="0"/>
              </a:rPr>
              <a:t>Remote Replication,</a:t>
            </a:r>
            <a:br>
              <a:rPr lang="en-US" sz="4800" b="1" dirty="0">
                <a:solidFill>
                  <a:srgbClr val="C00000"/>
                </a:solidFill>
                <a:latin typeface="Arial Black" panose="020B0A04020102020204" pitchFamily="34" charset="0"/>
              </a:rPr>
            </a:br>
            <a:r>
              <a:rPr lang="en-US" sz="4000" b="1" dirty="0">
                <a:solidFill>
                  <a:srgbClr val="C00000"/>
                </a:solidFill>
                <a:latin typeface="Arial Black" panose="020B0A04020102020204" pitchFamily="34" charset="0"/>
              </a:rPr>
              <a:t>Securing the Storage </a:t>
            </a:r>
            <a:r>
              <a:rPr lang="en-US" sz="4000" b="1" dirty="0" smtClean="0">
                <a:solidFill>
                  <a:srgbClr val="C00000"/>
                </a:solidFill>
                <a:latin typeface="Arial Black" panose="020B0A04020102020204" pitchFamily="34" charset="0"/>
              </a:rPr>
              <a:t>Infrastructure</a:t>
            </a:r>
            <a:endParaRPr lang="en-US" sz="6000" dirty="0">
              <a:solidFill>
                <a:srgbClr val="C00000"/>
              </a:solidFill>
              <a:latin typeface="Arial Black" panose="020B0A04020102020204" pitchFamily="34" charset="0"/>
            </a:endParaRPr>
          </a:p>
        </p:txBody>
      </p:sp>
      <p:sp>
        <p:nvSpPr>
          <p:cNvPr id="3" name="Subtitle 2"/>
          <p:cNvSpPr>
            <a:spLocks noGrp="1"/>
          </p:cNvSpPr>
          <p:nvPr>
            <p:ph type="subTitle" idx="1"/>
          </p:nvPr>
        </p:nvSpPr>
        <p:spPr>
          <a:solidFill>
            <a:srgbClr val="002060"/>
          </a:solidFill>
        </p:spPr>
        <p:txBody>
          <a:bodyPr/>
          <a:lstStyle/>
          <a:p>
            <a:endParaRPr lang="en-US" sz="1200" b="1" dirty="0">
              <a:solidFill>
                <a:srgbClr val="FFFF00"/>
              </a:solidFill>
            </a:endParaRPr>
          </a:p>
          <a:p>
            <a:r>
              <a:rPr lang="en-US" sz="2800" b="1" cap="none" dirty="0">
                <a:solidFill>
                  <a:srgbClr val="D4F7FC"/>
                </a:solidFill>
                <a:latin typeface="Bahnschrift" panose="020B0502040204020203" pitchFamily="34" charset="0"/>
              </a:rPr>
              <a:t>Dr. S. Nandagopalan</a:t>
            </a:r>
          </a:p>
        </p:txBody>
      </p:sp>
    </p:spTree>
    <p:extLst>
      <p:ext uri="{BB962C8B-B14F-4D97-AF65-F5344CB8AC3E}">
        <p14:creationId xmlns:p14="http://schemas.microsoft.com/office/powerpoint/2010/main" val="30881916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CAP Theorem</a:t>
            </a:r>
            <a:endParaRPr lang="en-US" dirty="0"/>
          </a:p>
        </p:txBody>
      </p:sp>
      <p:pic>
        <p:nvPicPr>
          <p:cNvPr id="6" name="Content Placeholder 5"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364222" y="1189031"/>
            <a:ext cx="6275985" cy="3979317"/>
          </a:xfrm>
        </p:spPr>
      </p:pic>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10</a:t>
            </a:fld>
            <a:endParaRPr lang="en-US"/>
          </a:p>
        </p:txBody>
      </p:sp>
      <p:sp>
        <p:nvSpPr>
          <p:cNvPr id="7" name="Content Placeholder 2"/>
          <p:cNvSpPr txBox="1">
            <a:spLocks/>
          </p:cNvSpPr>
          <p:nvPr/>
        </p:nvSpPr>
        <p:spPr>
          <a:xfrm>
            <a:off x="646044" y="1199535"/>
            <a:ext cx="4601818" cy="5181387"/>
          </a:xfrm>
          <a:prstGeom prst="rect">
            <a:avLst/>
          </a:prstGeom>
        </p:spPr>
        <p:txBody>
          <a:bodyPr vert="horz" lIns="0" tIns="45720" rIns="0" bIns="45720" rtlCol="0">
            <a:normAutofit/>
          </a:bodyPr>
          <a:lstStyle>
            <a:lvl1pPr marL="274320" indent="-274320" algn="l" defTabSz="914400" rtl="0" eaLnBrk="1" latinLnBrk="0" hangingPunct="1">
              <a:lnSpc>
                <a:spcPct val="100000"/>
              </a:lnSpc>
              <a:spcBef>
                <a:spcPts val="1200"/>
              </a:spcBef>
              <a:spcAft>
                <a:spcPts val="200"/>
              </a:spcAft>
              <a:buClr>
                <a:srgbClr val="00B0F0"/>
              </a:buClr>
              <a:buSzPct val="120000"/>
              <a:buFont typeface="Arial" panose="020B0604020202020204" pitchFamily="34" charset="0"/>
              <a:buChar char="•"/>
              <a:defRPr sz="2400" kern="1200">
                <a:solidFill>
                  <a:schemeClr val="tx1"/>
                </a:solidFill>
                <a:latin typeface="Century Gothic" panose="020B0502020202020204" pitchFamily="34" charset="0"/>
                <a:ea typeface="+mn-ea"/>
                <a:cs typeface="Arial" panose="020B0604020202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rgbClr val="002060"/>
                </a:solidFill>
                <a:latin typeface="Palatino Linotype" panose="02040502050505030304" pitchFamily="18" charset="0"/>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200" dirty="0" smtClean="0"/>
              <a:t>User </a:t>
            </a:r>
            <a:r>
              <a:rPr lang="en-US" sz="2200" dirty="0"/>
              <a:t>2 performs a read request for data item D1 in replica R3 (Datacenter 2), after User 1 has updated data item D1 in replica R1 (Datacenter </a:t>
            </a:r>
            <a:r>
              <a:rPr lang="en-US" sz="2200" dirty="0" smtClean="0"/>
              <a:t>1.)</a:t>
            </a:r>
          </a:p>
          <a:p>
            <a:r>
              <a:rPr lang="en-US" sz="2200" dirty="0" smtClean="0"/>
              <a:t>Assume that </a:t>
            </a:r>
            <a:r>
              <a:rPr lang="en-US" sz="2200" dirty="0"/>
              <a:t>update made by User 1 has not been propagated to replica </a:t>
            </a:r>
            <a:r>
              <a:rPr lang="en-US" sz="2200" dirty="0" smtClean="0"/>
              <a:t>R3.</a:t>
            </a:r>
          </a:p>
          <a:p>
            <a:pPr lvl="1"/>
            <a:r>
              <a:rPr lang="en-US" sz="2200" dirty="0" smtClean="0"/>
              <a:t>Replicas </a:t>
            </a:r>
            <a:r>
              <a:rPr lang="en-US" sz="2200" dirty="0"/>
              <a:t>may be available and User 2 will read obsolete </a:t>
            </a:r>
            <a:r>
              <a:rPr lang="en-US" sz="2200" dirty="0" smtClean="0"/>
              <a:t>data.</a:t>
            </a:r>
          </a:p>
          <a:p>
            <a:pPr lvl="1"/>
            <a:r>
              <a:rPr lang="en-US" sz="2200" dirty="0"/>
              <a:t>User 2 must wait until the network partition is fixed and the update has been propagated to replica </a:t>
            </a:r>
            <a:r>
              <a:rPr lang="en-US" sz="2200" dirty="0" smtClean="0"/>
              <a:t>R3.</a:t>
            </a:r>
            <a:endParaRPr lang="en-US" sz="2200" dirty="0"/>
          </a:p>
        </p:txBody>
      </p:sp>
    </p:spTree>
    <p:extLst>
      <p:ext uri="{BB962C8B-B14F-4D97-AF65-F5344CB8AC3E}">
        <p14:creationId xmlns:p14="http://schemas.microsoft.com/office/powerpoint/2010/main" val="116515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arn(inVertical)">
                                      <p:cBhvr>
                                        <p:cTn id="15" dur="500"/>
                                        <p:tgtEl>
                                          <p:spTgt spid="7">
                                            <p:txEl>
                                              <p:pRg st="2" end="2"/>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barn(inVertical)">
                                      <p:cBhvr>
                                        <p:cTn id="1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DE006F"/>
                </a:solidFill>
              </a:rPr>
              <a:t>Example – Web Browsers</a:t>
            </a:r>
            <a:endParaRPr lang="en-US" dirty="0">
              <a:solidFill>
                <a:srgbClr val="DE006F"/>
              </a:solidFill>
            </a:endParaRPr>
          </a:p>
        </p:txBody>
      </p:sp>
      <p:sp>
        <p:nvSpPr>
          <p:cNvPr id="3" name="Content Placeholder 2"/>
          <p:cNvSpPr>
            <a:spLocks noGrp="1"/>
          </p:cNvSpPr>
          <p:nvPr>
            <p:ph idx="1"/>
          </p:nvPr>
        </p:nvSpPr>
        <p:spPr/>
        <p:txBody>
          <a:bodyPr/>
          <a:lstStyle/>
          <a:p>
            <a:r>
              <a:rPr lang="en-US" dirty="0"/>
              <a:t>To improve performance, Web browsers often locally store a copy of a previously fetched Web page (i.e., they cache a Web page</a:t>
            </a:r>
            <a:r>
              <a:rPr lang="en-US" dirty="0" smtClean="0"/>
              <a:t>).</a:t>
            </a:r>
          </a:p>
          <a:p>
            <a:r>
              <a:rPr lang="en-US" dirty="0" smtClean="0"/>
              <a:t>Any subsequent request to the same page, it can be accessed from the cache – improving the performance.</a:t>
            </a:r>
          </a:p>
          <a:p>
            <a:r>
              <a:rPr lang="en-US" dirty="0" smtClean="0"/>
              <a:t>What happens when the source web page has been modified?</a:t>
            </a:r>
          </a:p>
          <a:p>
            <a:r>
              <a:rPr lang="en-US" b="1" dirty="0"/>
              <a:t>Solution 1</a:t>
            </a:r>
            <a:r>
              <a:rPr lang="en-US" dirty="0"/>
              <a:t> - forbid the browser to keep local copies in the first </a:t>
            </a:r>
            <a:r>
              <a:rPr lang="en-US" dirty="0" smtClean="0"/>
              <a:t>place – poor access time!</a:t>
            </a:r>
          </a:p>
          <a:p>
            <a:r>
              <a:rPr lang="en-US" b="1" dirty="0"/>
              <a:t>Solution 2</a:t>
            </a:r>
            <a:r>
              <a:rPr lang="en-US" dirty="0"/>
              <a:t> - Web server </a:t>
            </a:r>
            <a:r>
              <a:rPr lang="en-US" dirty="0" smtClean="0"/>
              <a:t>to update </a:t>
            </a:r>
            <a:r>
              <a:rPr lang="en-US" dirty="0"/>
              <a:t>each cached </a:t>
            </a:r>
            <a:r>
              <a:rPr lang="en-US" dirty="0" smtClean="0"/>
              <a:t>copy – again poor performance.</a:t>
            </a:r>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11</a:t>
            </a:fld>
            <a:endParaRPr lang="en-US"/>
          </a:p>
        </p:txBody>
      </p:sp>
    </p:spTree>
    <p:extLst>
      <p:ext uri="{BB962C8B-B14F-4D97-AF65-F5344CB8AC3E}">
        <p14:creationId xmlns:p14="http://schemas.microsoft.com/office/powerpoint/2010/main" val="3987926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9696616" cy="794945"/>
          </a:xfrm>
        </p:spPr>
        <p:txBody>
          <a:bodyPr>
            <a:noAutofit/>
          </a:bodyPr>
          <a:lstStyle/>
          <a:p>
            <a:r>
              <a:rPr lang="en-US" sz="3200" dirty="0" smtClean="0"/>
              <a:t>(a) Consistency </a:t>
            </a:r>
            <a:r>
              <a:rPr lang="en-US" sz="3200" dirty="0"/>
              <a:t>of a Replicated File System</a:t>
            </a:r>
          </a:p>
        </p:txBody>
      </p:sp>
      <p:sp>
        <p:nvSpPr>
          <p:cNvPr id="3" name="Content Placeholder 2"/>
          <p:cNvSpPr>
            <a:spLocks noGrp="1"/>
          </p:cNvSpPr>
          <p:nvPr>
            <p:ph idx="1"/>
          </p:nvPr>
        </p:nvSpPr>
        <p:spPr>
          <a:xfrm>
            <a:off x="6042991" y="1199535"/>
            <a:ext cx="5169491" cy="5053781"/>
          </a:xfrm>
        </p:spPr>
        <p:txBody>
          <a:bodyPr/>
          <a:lstStyle/>
          <a:p>
            <a:r>
              <a:rPr lang="en-US" dirty="0"/>
              <a:t>File systems buffer the data in the host memory to improve the </a:t>
            </a:r>
            <a:r>
              <a:rPr lang="en-US" dirty="0" smtClean="0"/>
              <a:t>application response </a:t>
            </a:r>
            <a:r>
              <a:rPr lang="en-US" dirty="0"/>
              <a:t>time. The buffered data is periodically written to the </a:t>
            </a:r>
            <a:r>
              <a:rPr lang="en-US" dirty="0" smtClean="0"/>
              <a:t>disk.</a:t>
            </a:r>
          </a:p>
          <a:p>
            <a:r>
              <a:rPr lang="en-US" dirty="0"/>
              <a:t>If the host memory buffers are not </a:t>
            </a:r>
            <a:r>
              <a:rPr lang="en-US" dirty="0" smtClean="0"/>
              <a:t>flushed, the </a:t>
            </a:r>
            <a:r>
              <a:rPr lang="en-US" dirty="0"/>
              <a:t>data on the replica will not contain the information that was buffered in </a:t>
            </a:r>
            <a:r>
              <a:rPr lang="en-US" dirty="0" smtClean="0"/>
              <a:t>the host</a:t>
            </a:r>
            <a:r>
              <a:rPr lang="en-US" dirty="0"/>
              <a:t>.</a:t>
            </a:r>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12</a:t>
            </a:fld>
            <a:endParaRPr lang="en-US"/>
          </a:p>
        </p:txBody>
      </p:sp>
      <p:pic>
        <p:nvPicPr>
          <p:cNvPr id="7" name="Picture 6"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330541" y="1489346"/>
            <a:ext cx="5526764" cy="3897663"/>
          </a:xfrm>
          <a:prstGeom prst="rect">
            <a:avLst/>
          </a:prstGeom>
        </p:spPr>
      </p:pic>
    </p:spTree>
    <p:extLst>
      <p:ext uri="{BB962C8B-B14F-4D97-AF65-F5344CB8AC3E}">
        <p14:creationId xmlns:p14="http://schemas.microsoft.com/office/powerpoint/2010/main" val="5101170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(b) Consistency </a:t>
            </a:r>
            <a:r>
              <a:rPr lang="en-US" sz="3200" dirty="0"/>
              <a:t>of a Replicated Database</a:t>
            </a:r>
          </a:p>
        </p:txBody>
      </p:sp>
      <p:sp>
        <p:nvSpPr>
          <p:cNvPr id="3" name="Content Placeholder 2"/>
          <p:cNvSpPr>
            <a:spLocks noGrp="1"/>
          </p:cNvSpPr>
          <p:nvPr>
            <p:ph idx="1"/>
          </p:nvPr>
        </p:nvSpPr>
        <p:spPr>
          <a:xfrm>
            <a:off x="5561464" y="1243776"/>
            <a:ext cx="5895049" cy="5053781"/>
          </a:xfrm>
        </p:spPr>
        <p:txBody>
          <a:bodyPr>
            <a:normAutofit fontScale="77500" lnSpcReduction="20000"/>
          </a:bodyPr>
          <a:lstStyle/>
          <a:p>
            <a:r>
              <a:rPr lang="en-US" dirty="0"/>
              <a:t>A database may be spread over numerous </a:t>
            </a:r>
            <a:r>
              <a:rPr lang="en-US" dirty="0" smtClean="0"/>
              <a:t>files</a:t>
            </a:r>
            <a:r>
              <a:rPr lang="en-US" dirty="0"/>
              <a:t>, </a:t>
            </a:r>
            <a:r>
              <a:rPr lang="en-US" dirty="0" smtClean="0"/>
              <a:t>file </a:t>
            </a:r>
            <a:r>
              <a:rPr lang="en-US" dirty="0"/>
              <a:t>systems, and </a:t>
            </a:r>
            <a:r>
              <a:rPr lang="en-US" dirty="0" smtClean="0"/>
              <a:t>devices – all these should be replicated for proper restore.</a:t>
            </a:r>
          </a:p>
          <a:p>
            <a:r>
              <a:rPr lang="en-US" dirty="0" smtClean="0"/>
              <a:t>DBMS replication – offline / online</a:t>
            </a:r>
          </a:p>
          <a:p>
            <a:r>
              <a:rPr lang="en-US" dirty="0" smtClean="0"/>
              <a:t>With offline – data is consistent as no I/O allowed</a:t>
            </a:r>
          </a:p>
          <a:p>
            <a:r>
              <a:rPr lang="en-US" dirty="0" smtClean="0"/>
              <a:t>With online – replica should be continuous for consistency</a:t>
            </a:r>
          </a:p>
          <a:p>
            <a:r>
              <a:rPr lang="en-US" b="1" i="1" dirty="0"/>
              <a:t>D</a:t>
            </a:r>
            <a:r>
              <a:rPr lang="en-US" b="1" i="1" dirty="0" smtClean="0"/>
              <a:t>ependent </a:t>
            </a:r>
            <a:r>
              <a:rPr lang="en-US" b="1" i="1" dirty="0"/>
              <a:t>write </a:t>
            </a:r>
            <a:r>
              <a:rPr lang="en-US" b="1" i="1" dirty="0" smtClean="0"/>
              <a:t>I/O</a:t>
            </a:r>
            <a:r>
              <a:rPr lang="en-US" i="1" dirty="0" smtClean="0"/>
              <a:t> - </a:t>
            </a:r>
            <a:r>
              <a:rPr lang="en-US" dirty="0"/>
              <a:t>a data write is dependent on the successful </a:t>
            </a:r>
            <a:r>
              <a:rPr lang="en-US" dirty="0" smtClean="0"/>
              <a:t>completion of </a:t>
            </a:r>
            <a:r>
              <a:rPr lang="en-US" dirty="0"/>
              <a:t>the prior log </a:t>
            </a:r>
            <a:r>
              <a:rPr lang="en-US" dirty="0" smtClean="0"/>
              <a:t>write.</a:t>
            </a:r>
          </a:p>
          <a:p>
            <a:r>
              <a:rPr lang="en-US" dirty="0" smtClean="0"/>
              <a:t>The </a:t>
            </a:r>
            <a:r>
              <a:rPr lang="en-US" dirty="0"/>
              <a:t>process of </a:t>
            </a:r>
            <a:r>
              <a:rPr lang="en-US" dirty="0" smtClean="0"/>
              <a:t>flushing the buffer </a:t>
            </a:r>
            <a:r>
              <a:rPr lang="en-US" dirty="0"/>
              <a:t>from the host to the </a:t>
            </a:r>
            <a:r>
              <a:rPr lang="en-US" dirty="0" smtClean="0"/>
              <a:t>source – order to be followed.</a:t>
            </a:r>
          </a:p>
          <a:p>
            <a:r>
              <a:rPr lang="en-US" dirty="0"/>
              <a:t>I/O 4 is dependent on I/O 3 and occurs only if I/O </a:t>
            </a:r>
            <a:r>
              <a:rPr lang="en-US" dirty="0" smtClean="0"/>
              <a:t>3 is </a:t>
            </a:r>
            <a:r>
              <a:rPr lang="en-US" dirty="0"/>
              <a:t>complete. I/O 3 is dependent on I/O 2, which in turn depends on I/O 1</a:t>
            </a:r>
            <a:r>
              <a:rPr lang="en-US" dirty="0" smtClean="0"/>
              <a:t>.</a:t>
            </a:r>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13</a:t>
            </a:fld>
            <a:endParaRPr lang="en-US"/>
          </a:p>
        </p:txBody>
      </p:sp>
      <p:pic>
        <p:nvPicPr>
          <p:cNvPr id="7" name="Picture 6"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95436" y="1683196"/>
            <a:ext cx="5166354" cy="3177039"/>
          </a:xfrm>
          <a:prstGeom prst="rect">
            <a:avLst/>
          </a:prstGeom>
        </p:spPr>
      </p:pic>
    </p:spTree>
    <p:extLst>
      <p:ext uri="{BB962C8B-B14F-4D97-AF65-F5344CB8AC3E}">
        <p14:creationId xmlns:p14="http://schemas.microsoft.com/office/powerpoint/2010/main" val="14904419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286603"/>
            <a:ext cx="9497833" cy="794945"/>
          </a:xfrm>
        </p:spPr>
        <p:txBody>
          <a:bodyPr>
            <a:noAutofit/>
          </a:bodyPr>
          <a:lstStyle/>
          <a:p>
            <a:r>
              <a:rPr lang="en-US" sz="3200" b="0" dirty="0"/>
              <a:t>Dependent write </a:t>
            </a:r>
            <a:r>
              <a:rPr lang="en-US" sz="3200" b="0" dirty="0" smtClean="0"/>
              <a:t>consistency/inconsistency </a:t>
            </a:r>
            <a:r>
              <a:rPr lang="en-US" sz="3200" b="0" dirty="0"/>
              <a:t>on replica</a:t>
            </a:r>
            <a:endParaRPr lang="en-US" sz="2000"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14</a:t>
            </a:fld>
            <a:endParaRPr lang="en-US"/>
          </a:p>
        </p:txBody>
      </p:sp>
      <p:cxnSp>
        <p:nvCxnSpPr>
          <p:cNvPr id="20" name="Straight Connector 19"/>
          <p:cNvCxnSpPr/>
          <p:nvPr/>
        </p:nvCxnSpPr>
        <p:spPr>
          <a:xfrm>
            <a:off x="5953538" y="1121304"/>
            <a:ext cx="0" cy="486419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8" name="Content Placeholder 7"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784" y="1798639"/>
            <a:ext cx="5806875" cy="3429343"/>
          </a:xfrm>
        </p:spPr>
      </p:pic>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104" y="1748944"/>
            <a:ext cx="5258988" cy="3621701"/>
          </a:xfrm>
          <a:prstGeom prst="rect">
            <a:avLst/>
          </a:prstGeom>
        </p:spPr>
      </p:pic>
      <p:sp>
        <p:nvSpPr>
          <p:cNvPr id="13" name="Rectangle 12"/>
          <p:cNvSpPr/>
          <p:nvPr/>
        </p:nvSpPr>
        <p:spPr>
          <a:xfrm>
            <a:off x="6200954" y="5322584"/>
            <a:ext cx="5559288" cy="923330"/>
          </a:xfrm>
          <a:prstGeom prst="rect">
            <a:avLst/>
          </a:prstGeom>
        </p:spPr>
        <p:txBody>
          <a:bodyPr wrap="square">
            <a:spAutoFit/>
          </a:bodyPr>
          <a:lstStyle/>
          <a:p>
            <a:r>
              <a:rPr lang="en-US" dirty="0">
                <a:solidFill>
                  <a:srgbClr val="C00000"/>
                </a:solidFill>
                <a:latin typeface="Palatino-Roman"/>
              </a:rPr>
              <a:t>It is possible that I/O transactions 3 and 4 were copied to the replica devices</a:t>
            </a:r>
            <a:r>
              <a:rPr lang="en-US" dirty="0" smtClean="0">
                <a:solidFill>
                  <a:srgbClr val="C00000"/>
                </a:solidFill>
                <a:latin typeface="Palatino-Roman"/>
              </a:rPr>
              <a:t>, but </a:t>
            </a:r>
            <a:r>
              <a:rPr lang="en-US" dirty="0">
                <a:solidFill>
                  <a:srgbClr val="C00000"/>
                </a:solidFill>
                <a:latin typeface="Palatino-Roman"/>
              </a:rPr>
              <a:t>I/O transactions 1 and 2 were not </a:t>
            </a:r>
            <a:r>
              <a:rPr lang="en-US" dirty="0" smtClean="0">
                <a:solidFill>
                  <a:srgbClr val="C00000"/>
                </a:solidFill>
                <a:latin typeface="Palatino-Roman"/>
              </a:rPr>
              <a:t>copied.</a:t>
            </a:r>
            <a:endParaRPr lang="en-US" dirty="0">
              <a:solidFill>
                <a:srgbClr val="C00000"/>
              </a:solidFill>
            </a:endParaRPr>
          </a:p>
        </p:txBody>
      </p:sp>
    </p:spTree>
    <p:extLst>
      <p:ext uri="{BB962C8B-B14F-4D97-AF65-F5344CB8AC3E}">
        <p14:creationId xmlns:p14="http://schemas.microsoft.com/office/powerpoint/2010/main" val="539859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lnSpcReduction="10000"/>
          </a:bodyPr>
          <a:lstStyle/>
          <a:p>
            <a:r>
              <a:rPr lang="en-US" b="1" dirty="0" smtClean="0"/>
              <a:t>Consistent:</a:t>
            </a:r>
            <a:r>
              <a:rPr lang="en-US" dirty="0" smtClean="0"/>
              <a:t> When </a:t>
            </a:r>
            <a:r>
              <a:rPr lang="en-US" dirty="0"/>
              <a:t>the replica is created, all the writes to the source devices must </a:t>
            </a:r>
            <a:r>
              <a:rPr lang="en-US" dirty="0" smtClean="0"/>
              <a:t>be captured </a:t>
            </a:r>
            <a:r>
              <a:rPr lang="en-US" dirty="0"/>
              <a:t>on the replica devices to ensure data consistency. </a:t>
            </a:r>
          </a:p>
          <a:p>
            <a:r>
              <a:rPr lang="en-US" dirty="0" smtClean="0"/>
              <a:t>I/O </a:t>
            </a:r>
            <a:r>
              <a:rPr lang="en-US" dirty="0"/>
              <a:t>transactions 1 to </a:t>
            </a:r>
            <a:r>
              <a:rPr lang="en-US" dirty="0" smtClean="0"/>
              <a:t>4 must </a:t>
            </a:r>
            <a:r>
              <a:rPr lang="en-US" dirty="0"/>
              <a:t>be carried out for the data to be consistent on the replica</a:t>
            </a:r>
            <a:r>
              <a:rPr lang="en-US" dirty="0" smtClean="0"/>
              <a:t>.</a:t>
            </a:r>
          </a:p>
          <a:p>
            <a:r>
              <a:rPr lang="en-US" b="1" dirty="0" smtClean="0"/>
              <a:t>Inconsistent: </a:t>
            </a:r>
            <a:r>
              <a:rPr lang="en-US" dirty="0" smtClean="0"/>
              <a:t>Suppose </a:t>
            </a:r>
            <a:r>
              <a:rPr lang="en-US" dirty="0"/>
              <a:t>I/O transactions 3 and 4 were copied to the replica devices</a:t>
            </a:r>
            <a:r>
              <a:rPr lang="en-US" dirty="0" smtClean="0"/>
              <a:t>, but </a:t>
            </a:r>
            <a:r>
              <a:rPr lang="en-US" dirty="0"/>
              <a:t>I/O transactions 1 and 2 were not </a:t>
            </a:r>
            <a:r>
              <a:rPr lang="en-US" dirty="0" smtClean="0"/>
              <a:t>copied.</a:t>
            </a:r>
          </a:p>
          <a:p>
            <a:r>
              <a:rPr lang="en-US" dirty="0" smtClean="0"/>
              <a:t>Data </a:t>
            </a:r>
            <a:r>
              <a:rPr lang="en-US" dirty="0"/>
              <a:t>on the replica is inconsistent with the data on the </a:t>
            </a:r>
            <a:r>
              <a:rPr lang="en-US" dirty="0" smtClean="0"/>
              <a:t>source.</a:t>
            </a:r>
          </a:p>
          <a:p>
            <a:r>
              <a:rPr lang="en-US" dirty="0" smtClean="0"/>
              <a:t>I/O4 – may indicate that the </a:t>
            </a:r>
            <a:r>
              <a:rPr lang="en-US" dirty="0" err="1" smtClean="0"/>
              <a:t>Tx</a:t>
            </a:r>
            <a:r>
              <a:rPr lang="en-US" dirty="0" smtClean="0"/>
              <a:t> is complete. But all the data is not available in the replica (1 and 2 not replicated)</a:t>
            </a:r>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15</a:t>
            </a:fld>
            <a:endParaRPr lang="en-US"/>
          </a:p>
        </p:txBody>
      </p:sp>
    </p:spTree>
    <p:extLst>
      <p:ext uri="{BB962C8B-B14F-4D97-AF65-F5344CB8AC3E}">
        <p14:creationId xmlns:p14="http://schemas.microsoft.com/office/powerpoint/2010/main" val="27572783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Local Replication Technologies</a:t>
            </a:r>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arenR"/>
            </a:pPr>
            <a:r>
              <a:rPr lang="en-US" b="1" dirty="0" smtClean="0"/>
              <a:t>Host-based replication - </a:t>
            </a:r>
            <a:r>
              <a:rPr lang="en-US" b="1" dirty="0"/>
              <a:t>the practice of using servers to copy data from one site to another</a:t>
            </a:r>
            <a:endParaRPr lang="en-US" dirty="0" smtClean="0"/>
          </a:p>
          <a:p>
            <a:pPr lvl="1"/>
            <a:r>
              <a:rPr lang="en-US" dirty="0" err="1" smtClean="0"/>
              <a:t>LVM</a:t>
            </a:r>
            <a:r>
              <a:rPr lang="en-US" dirty="0" smtClean="0"/>
              <a:t> (Logical Volume Management) - based replication</a:t>
            </a:r>
          </a:p>
          <a:p>
            <a:pPr lvl="1"/>
            <a:r>
              <a:rPr lang="en-US" dirty="0"/>
              <a:t>File system (FS) </a:t>
            </a:r>
            <a:r>
              <a:rPr lang="en-US" dirty="0" smtClean="0"/>
              <a:t>snapshot – based replication</a:t>
            </a:r>
            <a:endParaRPr lang="en-US" dirty="0"/>
          </a:p>
          <a:p>
            <a:pPr marL="457200" indent="-457200">
              <a:buFont typeface="+mj-lt"/>
              <a:buAutoNum type="arabicParenR"/>
            </a:pPr>
            <a:r>
              <a:rPr lang="en-US" b="1" dirty="0" smtClean="0"/>
              <a:t>Storage array-based replication - </a:t>
            </a:r>
            <a:r>
              <a:rPr lang="en-US" b="1" dirty="0"/>
              <a:t>uses built-in software to automatically replicate data</a:t>
            </a:r>
            <a:endParaRPr lang="en-US" dirty="0" smtClean="0"/>
          </a:p>
          <a:p>
            <a:pPr lvl="1"/>
            <a:r>
              <a:rPr lang="en-US" dirty="0"/>
              <a:t>F</a:t>
            </a:r>
            <a:r>
              <a:rPr lang="en-US" dirty="0" smtClean="0"/>
              <a:t>ull-volume mirroring</a:t>
            </a:r>
          </a:p>
          <a:p>
            <a:pPr lvl="1"/>
            <a:r>
              <a:rPr lang="en-US" dirty="0"/>
              <a:t>P</a:t>
            </a:r>
            <a:r>
              <a:rPr lang="en-US" dirty="0" smtClean="0"/>
              <a:t>ointer-based </a:t>
            </a:r>
            <a:r>
              <a:rPr lang="en-US" dirty="0"/>
              <a:t>full-volume </a:t>
            </a:r>
            <a:r>
              <a:rPr lang="en-US" dirty="0" smtClean="0"/>
              <a:t>replication</a:t>
            </a:r>
          </a:p>
          <a:p>
            <a:pPr lvl="1"/>
            <a:r>
              <a:rPr lang="en-US" dirty="0" smtClean="0"/>
              <a:t>Pointer based</a:t>
            </a:r>
            <a:endParaRPr lang="en-US" dirty="0"/>
          </a:p>
          <a:p>
            <a:pPr lvl="1"/>
            <a:r>
              <a:rPr lang="en-US" dirty="0" smtClean="0"/>
              <a:t>Virtual </a:t>
            </a:r>
            <a:r>
              <a:rPr lang="en-US" dirty="0"/>
              <a:t>replication</a:t>
            </a:r>
            <a:endParaRPr lang="en-US" dirty="0" smtClean="0"/>
          </a:p>
          <a:p>
            <a:pPr marL="457200" indent="-457200">
              <a:buFont typeface="+mj-lt"/>
              <a:buAutoNum type="arabicParenR"/>
            </a:pPr>
            <a:r>
              <a:rPr lang="en-US" b="1" dirty="0" smtClean="0"/>
              <a:t>Network-based replication - </a:t>
            </a:r>
            <a:r>
              <a:rPr lang="en-US" b="1" dirty="0"/>
              <a:t>uses a device or appliance that sits on the network in the path of the data to manage replication</a:t>
            </a:r>
            <a:r>
              <a:rPr lang="en-US" dirty="0"/>
              <a:t>.</a:t>
            </a:r>
            <a:endParaRPr lang="en-US" dirty="0" smtClean="0"/>
          </a:p>
          <a:p>
            <a:pPr lvl="1"/>
            <a:r>
              <a:rPr lang="en-US" dirty="0"/>
              <a:t>Continuous data protection (</a:t>
            </a:r>
            <a:r>
              <a:rPr lang="en-US" dirty="0" err="1"/>
              <a:t>CDP</a:t>
            </a:r>
            <a:r>
              <a:rPr lang="en-US" dirty="0" smtClean="0"/>
              <a:t>)</a:t>
            </a:r>
          </a:p>
          <a:p>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16</a:t>
            </a:fld>
            <a:endParaRPr lang="en-US"/>
          </a:p>
        </p:txBody>
      </p:sp>
    </p:spTree>
    <p:extLst>
      <p:ext uri="{BB962C8B-B14F-4D97-AF65-F5344CB8AC3E}">
        <p14:creationId xmlns:p14="http://schemas.microsoft.com/office/powerpoint/2010/main" val="29818997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(1) Host-Based </a:t>
            </a:r>
            <a:r>
              <a:rPr lang="en-US" sz="3600" dirty="0"/>
              <a:t>Local Replication</a:t>
            </a:r>
          </a:p>
        </p:txBody>
      </p:sp>
      <p:sp>
        <p:nvSpPr>
          <p:cNvPr id="3" name="Content Placeholder 2"/>
          <p:cNvSpPr>
            <a:spLocks noGrp="1"/>
          </p:cNvSpPr>
          <p:nvPr>
            <p:ph idx="1"/>
          </p:nvPr>
        </p:nvSpPr>
        <p:spPr>
          <a:xfrm>
            <a:off x="536713" y="1081548"/>
            <a:ext cx="7494103" cy="5400048"/>
          </a:xfrm>
        </p:spPr>
        <p:txBody>
          <a:bodyPr>
            <a:normAutofit fontScale="85000" lnSpcReduction="20000"/>
          </a:bodyPr>
          <a:lstStyle/>
          <a:p>
            <a:r>
              <a:rPr lang="en-US" b="1" dirty="0" smtClean="0"/>
              <a:t>(a)</a:t>
            </a:r>
            <a:r>
              <a:rPr lang="en-US" dirty="0" smtClean="0"/>
              <a:t> </a:t>
            </a:r>
            <a:r>
              <a:rPr lang="en-US" b="1" i="1" dirty="0" err="1"/>
              <a:t>LVM</a:t>
            </a:r>
            <a:r>
              <a:rPr lang="en-US" b="1" i="1" dirty="0"/>
              <a:t>-Based </a:t>
            </a:r>
            <a:r>
              <a:rPr lang="en-US" b="1" i="1" dirty="0" smtClean="0"/>
              <a:t>Replication</a:t>
            </a:r>
          </a:p>
          <a:p>
            <a:pPr lvl="1">
              <a:lnSpc>
                <a:spcPct val="120000"/>
              </a:lnSpc>
            </a:pPr>
            <a:r>
              <a:rPr lang="en-US" dirty="0" smtClean="0"/>
              <a:t>Components of </a:t>
            </a:r>
            <a:r>
              <a:rPr lang="en-US" dirty="0" err="1" smtClean="0"/>
              <a:t>LVM</a:t>
            </a:r>
            <a:r>
              <a:rPr lang="en-US" dirty="0" smtClean="0"/>
              <a:t> - </a:t>
            </a:r>
            <a:r>
              <a:rPr lang="en-US" dirty="0"/>
              <a:t>physical volumes (physical disk), volume groups, and logical </a:t>
            </a:r>
            <a:r>
              <a:rPr lang="en-US" dirty="0" smtClean="0"/>
              <a:t>volumes.</a:t>
            </a:r>
          </a:p>
          <a:p>
            <a:pPr lvl="1">
              <a:lnSpc>
                <a:spcPct val="120000"/>
              </a:lnSpc>
            </a:pPr>
            <a:r>
              <a:rPr lang="en-US" dirty="0" smtClean="0"/>
              <a:t>Each </a:t>
            </a:r>
            <a:r>
              <a:rPr lang="en-US" i="1" dirty="0"/>
              <a:t>logical block </a:t>
            </a:r>
            <a:r>
              <a:rPr lang="en-US" dirty="0"/>
              <a:t>in a logical volume is </a:t>
            </a:r>
            <a:r>
              <a:rPr lang="en-US" dirty="0" smtClean="0"/>
              <a:t>mapped to </a:t>
            </a:r>
            <a:r>
              <a:rPr lang="en-US" dirty="0"/>
              <a:t>two physical blocks on two different physical </a:t>
            </a:r>
            <a:r>
              <a:rPr lang="en-US" dirty="0" smtClean="0"/>
              <a:t>volumes.</a:t>
            </a:r>
          </a:p>
          <a:p>
            <a:pPr lvl="1">
              <a:lnSpc>
                <a:spcPct val="120000"/>
              </a:lnSpc>
            </a:pPr>
            <a:r>
              <a:rPr lang="en-US" dirty="0"/>
              <a:t>An application write to a logical volume is written to the </a:t>
            </a:r>
            <a:r>
              <a:rPr lang="en-US" dirty="0" smtClean="0"/>
              <a:t>two physical </a:t>
            </a:r>
            <a:r>
              <a:rPr lang="en-US" dirty="0"/>
              <a:t>volumes by the </a:t>
            </a:r>
            <a:r>
              <a:rPr lang="en-US" dirty="0" err="1"/>
              <a:t>LVM</a:t>
            </a:r>
            <a:r>
              <a:rPr lang="en-US" dirty="0"/>
              <a:t> device </a:t>
            </a:r>
            <a:r>
              <a:rPr lang="en-US" dirty="0" smtClean="0"/>
              <a:t>driver (</a:t>
            </a:r>
            <a:r>
              <a:rPr lang="en-US" dirty="0" err="1" smtClean="0"/>
              <a:t>LVM</a:t>
            </a:r>
            <a:r>
              <a:rPr lang="en-US" dirty="0" smtClean="0"/>
              <a:t> Mirror).</a:t>
            </a:r>
          </a:p>
          <a:p>
            <a:r>
              <a:rPr lang="en-US" b="1" i="1" dirty="0" smtClean="0"/>
              <a:t>Advantages</a:t>
            </a:r>
          </a:p>
          <a:p>
            <a:pPr lvl="1"/>
            <a:r>
              <a:rPr lang="en-US" dirty="0" smtClean="0"/>
              <a:t>Not </a:t>
            </a:r>
            <a:r>
              <a:rPr lang="en-US" dirty="0"/>
              <a:t>dependent on a </a:t>
            </a:r>
            <a:r>
              <a:rPr lang="en-US" dirty="0" smtClean="0"/>
              <a:t>vendor-specific storage </a:t>
            </a:r>
            <a:r>
              <a:rPr lang="en-US" dirty="0"/>
              <a:t>system</a:t>
            </a:r>
            <a:r>
              <a:rPr lang="en-US" dirty="0" smtClean="0"/>
              <a:t>. </a:t>
            </a:r>
          </a:p>
          <a:p>
            <a:pPr lvl="1"/>
            <a:r>
              <a:rPr lang="en-US" dirty="0" err="1" smtClean="0"/>
              <a:t>LVM</a:t>
            </a:r>
            <a:r>
              <a:rPr lang="en-US" dirty="0" smtClean="0"/>
              <a:t> </a:t>
            </a:r>
            <a:r>
              <a:rPr lang="en-US" dirty="0"/>
              <a:t>is part of the operating </a:t>
            </a:r>
            <a:r>
              <a:rPr lang="en-US" dirty="0" smtClean="0"/>
              <a:t>system.</a:t>
            </a:r>
          </a:p>
          <a:p>
            <a:r>
              <a:rPr lang="en-US" b="1" i="1" dirty="0" smtClean="0"/>
              <a:t>Limitations</a:t>
            </a:r>
          </a:p>
          <a:p>
            <a:pPr lvl="1"/>
            <a:r>
              <a:rPr lang="en-US" dirty="0" smtClean="0"/>
              <a:t>Two </a:t>
            </a:r>
            <a:r>
              <a:rPr lang="en-US" dirty="0"/>
              <a:t>writes on the </a:t>
            </a:r>
            <a:r>
              <a:rPr lang="en-US" dirty="0" smtClean="0"/>
              <a:t>disk increases burden on the CPU. </a:t>
            </a:r>
          </a:p>
          <a:p>
            <a:pPr lvl="1"/>
            <a:r>
              <a:rPr lang="en-US" dirty="0" err="1" smtClean="0"/>
              <a:t>LVM</a:t>
            </a:r>
            <a:r>
              <a:rPr lang="en-US" dirty="0" smtClean="0"/>
              <a:t>-based </a:t>
            </a:r>
            <a:r>
              <a:rPr lang="en-US" dirty="0"/>
              <a:t>local replica to another </a:t>
            </a:r>
            <a:r>
              <a:rPr lang="en-US" dirty="0" smtClean="0"/>
              <a:t>host is </a:t>
            </a:r>
            <a:r>
              <a:rPr lang="en-US" dirty="0"/>
              <a:t>usually not </a:t>
            </a:r>
            <a:r>
              <a:rPr lang="en-US" dirty="0" smtClean="0"/>
              <a:t>possible</a:t>
            </a:r>
            <a:r>
              <a:rPr lang="en-US" dirty="0" smtClean="0"/>
              <a:t>. </a:t>
            </a:r>
          </a:p>
          <a:p>
            <a:pPr lvl="1"/>
            <a:r>
              <a:rPr lang="en-US" dirty="0" smtClean="0"/>
              <a:t>Syncing </a:t>
            </a:r>
            <a:r>
              <a:rPr lang="en-US" dirty="0" err="1" smtClean="0"/>
              <a:t>LVM</a:t>
            </a:r>
            <a:r>
              <a:rPr lang="en-US" dirty="0" smtClean="0"/>
              <a:t> mirrors is challenging.</a:t>
            </a:r>
          </a:p>
          <a:p>
            <a:pPr lvl="1"/>
            <a:r>
              <a:rPr lang="en-US" dirty="0" smtClean="0"/>
              <a:t>When server fails – nothing is available</a:t>
            </a:r>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17</a:t>
            </a:fld>
            <a:endParaRPr lang="en-US"/>
          </a:p>
        </p:txBody>
      </p:sp>
      <p:pic>
        <p:nvPicPr>
          <p:cNvPr id="6" name="Picture 5"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7912806" y="2653220"/>
            <a:ext cx="3975304" cy="2146410"/>
          </a:xfrm>
          <a:prstGeom prst="rect">
            <a:avLst/>
          </a:prstGeom>
        </p:spPr>
      </p:pic>
    </p:spTree>
    <p:extLst>
      <p:ext uri="{BB962C8B-B14F-4D97-AF65-F5344CB8AC3E}">
        <p14:creationId xmlns:p14="http://schemas.microsoft.com/office/powerpoint/2010/main" val="11681702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(1) Host-Based </a:t>
            </a:r>
            <a:r>
              <a:rPr lang="en-US" sz="3600" dirty="0"/>
              <a:t>Local </a:t>
            </a:r>
            <a:r>
              <a:rPr lang="en-US" sz="3600" dirty="0" smtClean="0"/>
              <a:t>Replication…</a:t>
            </a:r>
            <a:endParaRPr lang="en-US" sz="3600"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18</a:t>
            </a:fld>
            <a:endParaRPr lang="en-US"/>
          </a:p>
        </p:txBody>
      </p:sp>
      <p:sp>
        <p:nvSpPr>
          <p:cNvPr id="3" name="Content Placeholder 2"/>
          <p:cNvSpPr>
            <a:spLocks noGrp="1"/>
          </p:cNvSpPr>
          <p:nvPr>
            <p:ph idx="1"/>
          </p:nvPr>
        </p:nvSpPr>
        <p:spPr>
          <a:xfrm>
            <a:off x="705677" y="1081548"/>
            <a:ext cx="10326757" cy="5378237"/>
          </a:xfrm>
        </p:spPr>
        <p:txBody>
          <a:bodyPr>
            <a:normAutofit lnSpcReduction="10000"/>
          </a:bodyPr>
          <a:lstStyle/>
          <a:p>
            <a:pPr>
              <a:lnSpc>
                <a:spcPct val="110000"/>
              </a:lnSpc>
            </a:pPr>
            <a:r>
              <a:rPr lang="en-US" b="1" dirty="0" smtClean="0"/>
              <a:t>(b)</a:t>
            </a:r>
            <a:r>
              <a:rPr lang="en-US" dirty="0" smtClean="0"/>
              <a:t> </a:t>
            </a:r>
            <a:r>
              <a:rPr lang="en-US" b="1" i="1" dirty="0">
                <a:hlinkClick r:id="rId2"/>
              </a:rPr>
              <a:t>File System </a:t>
            </a:r>
            <a:r>
              <a:rPr lang="en-US" b="1" i="1" dirty="0" smtClean="0">
                <a:hlinkClick r:id="rId2"/>
              </a:rPr>
              <a:t>Snapshot </a:t>
            </a:r>
            <a:r>
              <a:rPr lang="en-US" b="1" i="1" dirty="0" smtClean="0">
                <a:hlinkClick r:id="rId2"/>
              </a:rPr>
              <a:t>Overview</a:t>
            </a:r>
            <a:r>
              <a:rPr lang="en-US" b="1" i="1" dirty="0" smtClean="0"/>
              <a:t> </a:t>
            </a:r>
            <a:endParaRPr lang="en-US" b="1" i="1" dirty="0" smtClean="0"/>
          </a:p>
          <a:p>
            <a:pPr lvl="1">
              <a:lnSpc>
                <a:spcPct val="110000"/>
              </a:lnSpc>
            </a:pPr>
            <a:r>
              <a:rPr lang="en-US" dirty="0" smtClean="0"/>
              <a:t>It is </a:t>
            </a:r>
            <a:r>
              <a:rPr lang="en-US" dirty="0"/>
              <a:t>a virtual view of a volume or file system from a particular </a:t>
            </a:r>
            <a:r>
              <a:rPr lang="en-US" dirty="0" smtClean="0"/>
              <a:t>PIT. </a:t>
            </a:r>
            <a:endParaRPr lang="en-US" dirty="0" smtClean="0"/>
          </a:p>
          <a:p>
            <a:pPr lvl="1">
              <a:lnSpc>
                <a:spcPct val="110000"/>
              </a:lnSpc>
            </a:pPr>
            <a:r>
              <a:rPr lang="en-US" dirty="0" smtClean="0"/>
              <a:t>After </a:t>
            </a:r>
            <a:r>
              <a:rPr lang="en-US" dirty="0"/>
              <a:t>a snapshot is taken, the snapshot system preserves the view of that point in time by preserving any blocks that change after that point</a:t>
            </a:r>
            <a:r>
              <a:rPr lang="en-US" dirty="0" smtClean="0"/>
              <a:t>.</a:t>
            </a:r>
          </a:p>
          <a:p>
            <a:pPr lvl="1">
              <a:lnSpc>
                <a:spcPct val="110000"/>
              </a:lnSpc>
            </a:pPr>
            <a:r>
              <a:rPr lang="en-US" dirty="0"/>
              <a:t>Snapshots work by creating pointers between the live data and a special snapshot volume. </a:t>
            </a:r>
            <a:endParaRPr lang="en-US" dirty="0" smtClean="0"/>
          </a:p>
          <a:p>
            <a:pPr lvl="1">
              <a:lnSpc>
                <a:spcPct val="110000"/>
              </a:lnSpc>
            </a:pPr>
            <a:r>
              <a:rPr lang="en-US" dirty="0" smtClean="0"/>
              <a:t>These </a:t>
            </a:r>
            <a:r>
              <a:rPr lang="en-US" dirty="0"/>
              <a:t>pointers are theoretically equivalent to "hard links." </a:t>
            </a:r>
            <a:endParaRPr lang="en-US" dirty="0" smtClean="0"/>
          </a:p>
          <a:p>
            <a:pPr lvl="1">
              <a:lnSpc>
                <a:spcPct val="110000"/>
              </a:lnSpc>
            </a:pPr>
            <a:r>
              <a:rPr lang="en-US" dirty="0" smtClean="0"/>
              <a:t>As </a:t>
            </a:r>
            <a:r>
              <a:rPr lang="en-US" dirty="0"/>
              <a:t>the working data diverges from the snapshot, the snapshot process uses a </a:t>
            </a:r>
            <a:r>
              <a:rPr lang="en-US" dirty="0" smtClean="0">
                <a:solidFill>
                  <a:srgbClr val="C00000"/>
                </a:solidFill>
              </a:rPr>
              <a:t>copy-on-first-write </a:t>
            </a:r>
            <a:r>
              <a:rPr lang="en-US" dirty="0">
                <a:solidFill>
                  <a:srgbClr val="C00000"/>
                </a:solidFill>
              </a:rPr>
              <a:t>strategy</a:t>
            </a:r>
            <a:r>
              <a:rPr lang="en-US" dirty="0"/>
              <a:t>. As a result, the snapshot only stores modified data.</a:t>
            </a:r>
          </a:p>
          <a:p>
            <a:pPr lvl="1">
              <a:lnSpc>
                <a:spcPct val="110000"/>
              </a:lnSpc>
            </a:pPr>
            <a:r>
              <a:rPr lang="en-US" dirty="0"/>
              <a:t>After making the </a:t>
            </a:r>
            <a:r>
              <a:rPr lang="en-US" dirty="0" smtClean="0"/>
              <a:t>snapshot it is mounted </a:t>
            </a:r>
            <a:r>
              <a:rPr lang="en-US" dirty="0"/>
              <a:t>on </a:t>
            </a:r>
            <a:r>
              <a:rPr lang="en-US" dirty="0" smtClean="0"/>
              <a:t>the file </a:t>
            </a:r>
            <a:r>
              <a:rPr lang="en-US" dirty="0"/>
              <a:t>system and copy data from the snapshot. The resulting backup contains a full copy of all data.</a:t>
            </a:r>
          </a:p>
          <a:p>
            <a:pPr lvl="1">
              <a:lnSpc>
                <a:spcPct val="110000"/>
              </a:lnSpc>
            </a:pPr>
            <a:endParaRPr lang="en-US" dirty="0"/>
          </a:p>
        </p:txBody>
      </p:sp>
    </p:spTree>
    <p:extLst>
      <p:ext uri="{BB962C8B-B14F-4D97-AF65-F5344CB8AC3E}">
        <p14:creationId xmlns:p14="http://schemas.microsoft.com/office/powerpoint/2010/main" val="37688284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19</a:t>
            </a:fld>
            <a:endParaRPr lang="en-US"/>
          </a:p>
        </p:txBody>
      </p:sp>
      <p:pic>
        <p:nvPicPr>
          <p:cNvPr id="6" name="Picture 5"/>
          <p:cNvPicPr>
            <a:picLocks noChangeAspect="1"/>
          </p:cNvPicPr>
          <p:nvPr/>
        </p:nvPicPr>
        <p:blipFill>
          <a:blip r:embed="rId2"/>
          <a:stretch>
            <a:fillRect/>
          </a:stretch>
        </p:blipFill>
        <p:spPr>
          <a:xfrm>
            <a:off x="2214362" y="171333"/>
            <a:ext cx="7766449" cy="6185218"/>
          </a:xfrm>
          <a:prstGeom prst="rect">
            <a:avLst/>
          </a:prstGeom>
        </p:spPr>
      </p:pic>
    </p:spTree>
    <p:extLst>
      <p:ext uri="{BB962C8B-B14F-4D97-AF65-F5344CB8AC3E}">
        <p14:creationId xmlns:p14="http://schemas.microsoft.com/office/powerpoint/2010/main" val="21911724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a:t>
            </a:r>
          </a:p>
        </p:txBody>
      </p:sp>
      <p:sp>
        <p:nvSpPr>
          <p:cNvPr id="3" name="Content Placeholder 2"/>
          <p:cNvSpPr>
            <a:spLocks noGrp="1"/>
          </p:cNvSpPr>
          <p:nvPr>
            <p:ph idx="1"/>
          </p:nvPr>
        </p:nvSpPr>
        <p:spPr>
          <a:xfrm>
            <a:off x="1097279" y="1199535"/>
            <a:ext cx="4612405" cy="4988614"/>
          </a:xfrm>
        </p:spPr>
        <p:txBody>
          <a:bodyPr>
            <a:normAutofit fontScale="92500" lnSpcReduction="10000"/>
          </a:bodyPr>
          <a:lstStyle/>
          <a:p>
            <a:pPr>
              <a:spcBef>
                <a:spcPts val="0"/>
              </a:spcBef>
            </a:pPr>
            <a:r>
              <a:rPr lang="en-US" sz="2800" b="1" dirty="0">
                <a:latin typeface="Helvetica Rounded" pitchFamily="50" charset="0"/>
              </a:rPr>
              <a:t>Module </a:t>
            </a:r>
            <a:r>
              <a:rPr lang="en-US" sz="2800" b="1" dirty="0" smtClean="0">
                <a:latin typeface="Helvetica Rounded" pitchFamily="50" charset="0"/>
              </a:rPr>
              <a:t>5 </a:t>
            </a:r>
            <a:r>
              <a:rPr lang="en-US" sz="2800" b="1" dirty="0">
                <a:latin typeface="Helvetica Rounded" pitchFamily="50" charset="0"/>
              </a:rPr>
              <a:t>(8 hours)</a:t>
            </a:r>
          </a:p>
          <a:p>
            <a:pPr>
              <a:spcBef>
                <a:spcPts val="600"/>
              </a:spcBef>
            </a:pPr>
            <a:r>
              <a:rPr lang="en-US" b="1" dirty="0">
                <a:solidFill>
                  <a:srgbClr val="FF0000"/>
                </a:solidFill>
              </a:rPr>
              <a:t>Chapter </a:t>
            </a:r>
            <a:r>
              <a:rPr lang="en-US" b="1" dirty="0" smtClean="0">
                <a:solidFill>
                  <a:srgbClr val="FF0000"/>
                </a:solidFill>
              </a:rPr>
              <a:t>11: Local Replication</a:t>
            </a:r>
            <a:endParaRPr lang="en-US" b="1" dirty="0">
              <a:solidFill>
                <a:srgbClr val="0066FF"/>
              </a:solidFill>
            </a:endParaRPr>
          </a:p>
          <a:p>
            <a:r>
              <a:rPr lang="en-US" dirty="0"/>
              <a:t>Replication </a:t>
            </a:r>
            <a:r>
              <a:rPr lang="en-US" dirty="0" smtClean="0"/>
              <a:t>Terminology</a:t>
            </a:r>
          </a:p>
          <a:p>
            <a:r>
              <a:rPr lang="en-US" dirty="0" smtClean="0"/>
              <a:t>Uses </a:t>
            </a:r>
            <a:r>
              <a:rPr lang="en-US" dirty="0"/>
              <a:t>of Local </a:t>
            </a:r>
            <a:r>
              <a:rPr lang="en-US" dirty="0" smtClean="0"/>
              <a:t>Replicas</a:t>
            </a:r>
          </a:p>
          <a:p>
            <a:r>
              <a:rPr lang="en-US" dirty="0" smtClean="0"/>
              <a:t>Replica Consistency</a:t>
            </a:r>
            <a:endParaRPr lang="en-US" dirty="0"/>
          </a:p>
          <a:p>
            <a:r>
              <a:rPr lang="en-US" dirty="0"/>
              <a:t>Local Replication </a:t>
            </a:r>
            <a:r>
              <a:rPr lang="en-US" dirty="0" smtClean="0"/>
              <a:t>Technologies</a:t>
            </a:r>
          </a:p>
          <a:p>
            <a:r>
              <a:rPr lang="en-US" dirty="0" smtClean="0"/>
              <a:t>Tracking </a:t>
            </a:r>
            <a:r>
              <a:rPr lang="en-US" dirty="0"/>
              <a:t>Changes to Source and </a:t>
            </a:r>
            <a:r>
              <a:rPr lang="en-US" dirty="0" smtClean="0"/>
              <a:t>Replica</a:t>
            </a:r>
          </a:p>
          <a:p>
            <a:r>
              <a:rPr lang="en-US" dirty="0" smtClean="0"/>
              <a:t>Restore and Restart Considerations</a:t>
            </a:r>
          </a:p>
          <a:p>
            <a:r>
              <a:rPr lang="en-US" dirty="0" smtClean="0"/>
              <a:t>Creating </a:t>
            </a:r>
            <a:r>
              <a:rPr lang="en-US" dirty="0"/>
              <a:t>Multiple Replicas</a:t>
            </a:r>
            <a:endParaRPr lang="en-US" b="1"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2</a:t>
            </a:fld>
            <a:endParaRPr lang="en-US"/>
          </a:p>
        </p:txBody>
      </p:sp>
      <p:sp>
        <p:nvSpPr>
          <p:cNvPr id="6" name="Content Placeholder 2"/>
          <p:cNvSpPr txBox="1">
            <a:spLocks/>
          </p:cNvSpPr>
          <p:nvPr/>
        </p:nvSpPr>
        <p:spPr>
          <a:xfrm>
            <a:off x="6353306" y="1276359"/>
            <a:ext cx="5374405" cy="4988614"/>
          </a:xfrm>
          <a:prstGeom prst="rect">
            <a:avLst/>
          </a:prstGeom>
        </p:spPr>
        <p:txBody>
          <a:bodyPr vert="horz" lIns="0" tIns="45720" rIns="0" bIns="45720" rtlCol="0">
            <a:normAutofit/>
          </a:bodyPr>
          <a:lstStyle>
            <a:lvl1pPr marL="274320" indent="-274320" algn="l" defTabSz="914400" rtl="0" eaLnBrk="1" latinLnBrk="0" hangingPunct="1">
              <a:lnSpc>
                <a:spcPct val="100000"/>
              </a:lnSpc>
              <a:spcBef>
                <a:spcPts val="1200"/>
              </a:spcBef>
              <a:spcAft>
                <a:spcPts val="200"/>
              </a:spcAft>
              <a:buClr>
                <a:srgbClr val="00B0F0"/>
              </a:buClr>
              <a:buSzPct val="120000"/>
              <a:buFont typeface="Arial" panose="020B0604020202020204" pitchFamily="34" charset="0"/>
              <a:buChar char="•"/>
              <a:defRPr sz="2400" kern="1200">
                <a:solidFill>
                  <a:schemeClr val="tx1"/>
                </a:solidFill>
                <a:latin typeface="Bahnschrift SemiBold" panose="020B0502040204020203" pitchFamily="34" charset="0"/>
                <a:ea typeface="+mn-ea"/>
                <a:cs typeface="Arial" panose="020B0604020202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rgbClr val="002060"/>
                </a:solidFill>
                <a:latin typeface="Palatino Linotype" panose="02040502050505030304" pitchFamily="18" charset="0"/>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pPr>
            <a:r>
              <a:rPr lang="en-US" sz="2200" b="1" dirty="0">
                <a:solidFill>
                  <a:srgbClr val="FF0000"/>
                </a:solidFill>
              </a:rPr>
              <a:t>Chapter </a:t>
            </a:r>
            <a:r>
              <a:rPr lang="en-US" sz="2200" b="1" dirty="0" smtClean="0">
                <a:solidFill>
                  <a:srgbClr val="FF0000"/>
                </a:solidFill>
              </a:rPr>
              <a:t>12 </a:t>
            </a:r>
            <a:r>
              <a:rPr lang="en-US" sz="2200" b="1" dirty="0">
                <a:solidFill>
                  <a:srgbClr val="FF0000"/>
                </a:solidFill>
              </a:rPr>
              <a:t>: </a:t>
            </a:r>
            <a:r>
              <a:rPr lang="en-US" sz="2200" b="1" dirty="0" smtClean="0">
                <a:solidFill>
                  <a:srgbClr val="FF0000"/>
                </a:solidFill>
              </a:rPr>
              <a:t>Remote </a:t>
            </a:r>
            <a:r>
              <a:rPr lang="en-US" sz="2200" b="1" dirty="0">
                <a:solidFill>
                  <a:srgbClr val="FF0000"/>
                </a:solidFill>
              </a:rPr>
              <a:t>Replication </a:t>
            </a:r>
            <a:r>
              <a:rPr lang="en-US" sz="2200" b="1" dirty="0" smtClean="0">
                <a:solidFill>
                  <a:srgbClr val="0066FF"/>
                </a:solidFill>
              </a:rPr>
              <a:t> </a:t>
            </a:r>
            <a:endParaRPr lang="en-US" sz="2200" b="1" dirty="0">
              <a:solidFill>
                <a:srgbClr val="0066FF"/>
              </a:solidFill>
            </a:endParaRPr>
          </a:p>
          <a:p>
            <a:pPr>
              <a:spcBef>
                <a:spcPts val="600"/>
              </a:spcBef>
              <a:spcAft>
                <a:spcPts val="0"/>
              </a:spcAft>
            </a:pPr>
            <a:r>
              <a:rPr lang="en-US" sz="2200" dirty="0"/>
              <a:t>Modes of Remote </a:t>
            </a:r>
            <a:r>
              <a:rPr lang="en-US" sz="2200" dirty="0" smtClean="0"/>
              <a:t>Replication</a:t>
            </a:r>
          </a:p>
          <a:p>
            <a:pPr>
              <a:spcBef>
                <a:spcPts val="600"/>
              </a:spcBef>
              <a:spcAft>
                <a:spcPts val="0"/>
              </a:spcAft>
            </a:pPr>
            <a:r>
              <a:rPr lang="en-US" sz="2200" dirty="0" smtClean="0"/>
              <a:t>Remote </a:t>
            </a:r>
            <a:r>
              <a:rPr lang="en-US" sz="2200" dirty="0"/>
              <a:t>Replication </a:t>
            </a:r>
            <a:r>
              <a:rPr lang="en-US" sz="2200" dirty="0" smtClean="0"/>
              <a:t>Technologies</a:t>
            </a:r>
          </a:p>
          <a:p>
            <a:pPr>
              <a:spcBef>
                <a:spcPts val="600"/>
              </a:spcBef>
              <a:spcAft>
                <a:spcPts val="0"/>
              </a:spcAft>
            </a:pPr>
            <a:r>
              <a:rPr lang="en-US" sz="2200" b="1" dirty="0">
                <a:solidFill>
                  <a:srgbClr val="FF0000"/>
                </a:solidFill>
              </a:rPr>
              <a:t>Chapter </a:t>
            </a:r>
            <a:r>
              <a:rPr lang="en-US" sz="2200" b="1" dirty="0" smtClean="0">
                <a:solidFill>
                  <a:srgbClr val="FF0000"/>
                </a:solidFill>
              </a:rPr>
              <a:t>14 </a:t>
            </a:r>
            <a:r>
              <a:rPr lang="en-US" sz="2200" b="1" dirty="0">
                <a:solidFill>
                  <a:srgbClr val="FF0000"/>
                </a:solidFill>
              </a:rPr>
              <a:t>: Securing the Storage Infrastructure</a:t>
            </a:r>
            <a:r>
              <a:rPr lang="en-US" sz="2200" b="1" dirty="0" smtClean="0">
                <a:solidFill>
                  <a:srgbClr val="FF0000"/>
                </a:solidFill>
              </a:rPr>
              <a:t>  </a:t>
            </a:r>
            <a:endParaRPr lang="en-US" sz="2200" b="1" dirty="0">
              <a:solidFill>
                <a:srgbClr val="FF0000"/>
              </a:solidFill>
            </a:endParaRPr>
          </a:p>
          <a:p>
            <a:r>
              <a:rPr lang="en-US" sz="2200" dirty="0" smtClean="0"/>
              <a:t>Information </a:t>
            </a:r>
            <a:r>
              <a:rPr lang="en-US" sz="2200" dirty="0"/>
              <a:t>Security </a:t>
            </a:r>
            <a:r>
              <a:rPr lang="en-US" sz="2200" dirty="0" smtClean="0"/>
              <a:t>Framework</a:t>
            </a:r>
          </a:p>
          <a:p>
            <a:r>
              <a:rPr lang="en-US" sz="2200" dirty="0" smtClean="0"/>
              <a:t>Risk Triad</a:t>
            </a:r>
          </a:p>
          <a:p>
            <a:r>
              <a:rPr lang="en-US" sz="2200" dirty="0" smtClean="0"/>
              <a:t>Storage </a:t>
            </a:r>
            <a:r>
              <a:rPr lang="en-US" sz="2200" dirty="0"/>
              <a:t>Security </a:t>
            </a:r>
            <a:r>
              <a:rPr lang="en-US" sz="2200" dirty="0" smtClean="0"/>
              <a:t>Domains</a:t>
            </a:r>
          </a:p>
          <a:p>
            <a:r>
              <a:rPr lang="en-US" sz="2200" dirty="0" smtClean="0"/>
              <a:t>Security Implementations </a:t>
            </a:r>
            <a:r>
              <a:rPr lang="en-US" sz="2200" dirty="0"/>
              <a:t>in Storage Networking</a:t>
            </a:r>
            <a:endParaRPr lang="en-US" sz="2200" b="1" dirty="0">
              <a:solidFill>
                <a:srgbClr val="FF0000"/>
              </a:solidFill>
            </a:endParaRPr>
          </a:p>
        </p:txBody>
      </p:sp>
    </p:spTree>
    <p:extLst>
      <p:ext uri="{BB962C8B-B14F-4D97-AF65-F5344CB8AC3E}">
        <p14:creationId xmlns:p14="http://schemas.microsoft.com/office/powerpoint/2010/main" val="14324069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Working of File </a:t>
            </a:r>
            <a:r>
              <a:rPr lang="en-US" dirty="0"/>
              <a:t>System </a:t>
            </a:r>
            <a:r>
              <a:rPr lang="en-US" dirty="0" smtClean="0"/>
              <a:t>Snapshot</a:t>
            </a:r>
            <a:endParaRPr lang="en-US" dirty="0"/>
          </a:p>
        </p:txBody>
      </p:sp>
      <p:sp>
        <p:nvSpPr>
          <p:cNvPr id="3" name="Content Placeholder 2"/>
          <p:cNvSpPr>
            <a:spLocks noGrp="1"/>
          </p:cNvSpPr>
          <p:nvPr>
            <p:ph idx="1"/>
          </p:nvPr>
        </p:nvSpPr>
        <p:spPr>
          <a:xfrm>
            <a:off x="6162262" y="1199535"/>
            <a:ext cx="5675242" cy="5053781"/>
          </a:xfrm>
        </p:spPr>
        <p:txBody>
          <a:bodyPr>
            <a:normAutofit fontScale="85000" lnSpcReduction="20000"/>
          </a:bodyPr>
          <a:lstStyle/>
          <a:p>
            <a:r>
              <a:rPr lang="en-US" dirty="0">
                <a:latin typeface="Arial Narrow" panose="020B0606020202030204" pitchFamily="34" charset="0"/>
              </a:rPr>
              <a:t>When a snapshot is created, a bitmap and </a:t>
            </a:r>
            <a:r>
              <a:rPr lang="en-US" dirty="0" err="1">
                <a:latin typeface="Arial Narrow" panose="020B0606020202030204" pitchFamily="34" charset="0"/>
              </a:rPr>
              <a:t>blockmap</a:t>
            </a:r>
            <a:r>
              <a:rPr lang="en-US" dirty="0">
                <a:latin typeface="Arial Narrow" panose="020B0606020202030204" pitchFamily="34" charset="0"/>
              </a:rPr>
              <a:t> are created in </a:t>
            </a:r>
            <a:r>
              <a:rPr lang="en-US" dirty="0" smtClean="0">
                <a:latin typeface="Arial Narrow" panose="020B0606020202030204" pitchFamily="34" charset="0"/>
              </a:rPr>
              <a:t>the metadata </a:t>
            </a:r>
            <a:r>
              <a:rPr lang="en-US" dirty="0">
                <a:latin typeface="Arial Narrow" panose="020B0606020202030204" pitchFamily="34" charset="0"/>
              </a:rPr>
              <a:t>of the Snap FS. </a:t>
            </a:r>
            <a:endParaRPr lang="en-US" dirty="0" smtClean="0">
              <a:latin typeface="Arial Narrow" panose="020B0606020202030204" pitchFamily="34" charset="0"/>
            </a:endParaRPr>
          </a:p>
          <a:p>
            <a:r>
              <a:rPr lang="en-US" dirty="0" smtClean="0">
                <a:solidFill>
                  <a:srgbClr val="FF0000"/>
                </a:solidFill>
                <a:latin typeface="Arial Narrow" panose="020B0606020202030204" pitchFamily="34" charset="0"/>
              </a:rPr>
              <a:t>Bitmap</a:t>
            </a:r>
            <a:r>
              <a:rPr lang="en-US" dirty="0" smtClean="0">
                <a:latin typeface="Arial Narrow" panose="020B0606020202030204" pitchFamily="34" charset="0"/>
              </a:rPr>
              <a:t> - to </a:t>
            </a:r>
            <a:r>
              <a:rPr lang="en-US" dirty="0">
                <a:latin typeface="Arial Narrow" panose="020B0606020202030204" pitchFamily="34" charset="0"/>
              </a:rPr>
              <a:t>keep track of blocks </a:t>
            </a:r>
            <a:r>
              <a:rPr lang="en-US" dirty="0" smtClean="0">
                <a:latin typeface="Arial Narrow" panose="020B0606020202030204" pitchFamily="34" charset="0"/>
              </a:rPr>
              <a:t>that are </a:t>
            </a:r>
            <a:r>
              <a:rPr lang="en-US" dirty="0">
                <a:latin typeface="Arial Narrow" panose="020B0606020202030204" pitchFamily="34" charset="0"/>
              </a:rPr>
              <a:t>changed on the production FS after the snap creation. </a:t>
            </a:r>
            <a:endParaRPr lang="en-US" dirty="0" smtClean="0">
              <a:latin typeface="Arial Narrow" panose="020B0606020202030204" pitchFamily="34" charset="0"/>
            </a:endParaRPr>
          </a:p>
          <a:p>
            <a:r>
              <a:rPr lang="en-US" dirty="0" err="1" smtClean="0">
                <a:solidFill>
                  <a:srgbClr val="FF0000"/>
                </a:solidFill>
                <a:latin typeface="Arial Narrow" panose="020B0606020202030204" pitchFamily="34" charset="0"/>
              </a:rPr>
              <a:t>Blockmap</a:t>
            </a:r>
            <a:r>
              <a:rPr lang="en-US" dirty="0" smtClean="0">
                <a:latin typeface="Arial Narrow" panose="020B0606020202030204" pitchFamily="34" charset="0"/>
              </a:rPr>
              <a:t> - to </a:t>
            </a:r>
            <a:r>
              <a:rPr lang="en-US" dirty="0">
                <a:latin typeface="Arial Narrow" panose="020B0606020202030204" pitchFamily="34" charset="0"/>
              </a:rPr>
              <a:t>indicate the exact address from which the data is to be read </a:t>
            </a:r>
            <a:r>
              <a:rPr lang="en-US" dirty="0" smtClean="0">
                <a:latin typeface="Arial Narrow" panose="020B0606020202030204" pitchFamily="34" charset="0"/>
              </a:rPr>
              <a:t>when the </a:t>
            </a:r>
            <a:r>
              <a:rPr lang="en-US" dirty="0">
                <a:latin typeface="Arial Narrow" panose="020B0606020202030204" pitchFamily="34" charset="0"/>
              </a:rPr>
              <a:t>data is accessed from the Snap FS</a:t>
            </a:r>
            <a:r>
              <a:rPr lang="en-US" dirty="0" smtClean="0">
                <a:latin typeface="Arial Narrow" panose="020B0606020202030204" pitchFamily="34" charset="0"/>
              </a:rPr>
              <a:t>.</a:t>
            </a:r>
          </a:p>
          <a:p>
            <a:r>
              <a:rPr lang="en-US" dirty="0" smtClean="0">
                <a:latin typeface="Arial Narrow" panose="020B0606020202030204" pitchFamily="34" charset="0"/>
              </a:rPr>
              <a:t>If </a:t>
            </a:r>
            <a:r>
              <a:rPr lang="en-US" dirty="0">
                <a:latin typeface="Arial Narrow" panose="020B0606020202030204" pitchFamily="34" charset="0"/>
              </a:rPr>
              <a:t>a write I/O is issued to the </a:t>
            </a:r>
            <a:r>
              <a:rPr lang="en-US" dirty="0" smtClean="0">
                <a:latin typeface="Arial Narrow" panose="020B0606020202030204" pitchFamily="34" charset="0"/>
              </a:rPr>
              <a:t>production FS </a:t>
            </a:r>
            <a:r>
              <a:rPr lang="en-US" dirty="0">
                <a:latin typeface="Arial Narrow" panose="020B0606020202030204" pitchFamily="34" charset="0"/>
              </a:rPr>
              <a:t>for the </a:t>
            </a:r>
            <a:r>
              <a:rPr lang="en-US" dirty="0" smtClean="0">
                <a:latin typeface="Arial Narrow" panose="020B0606020202030204" pitchFamily="34" charset="0"/>
              </a:rPr>
              <a:t>first </a:t>
            </a:r>
            <a:r>
              <a:rPr lang="en-US" dirty="0">
                <a:latin typeface="Arial Narrow" panose="020B0606020202030204" pitchFamily="34" charset="0"/>
              </a:rPr>
              <a:t>time after the creation of a snapshot, the I/O is held </a:t>
            </a:r>
            <a:r>
              <a:rPr lang="en-US" dirty="0" smtClean="0">
                <a:latin typeface="Arial Narrow" panose="020B0606020202030204" pitchFamily="34" charset="0"/>
              </a:rPr>
              <a:t>and the </a:t>
            </a:r>
            <a:r>
              <a:rPr lang="en-US" dirty="0">
                <a:latin typeface="Arial Narrow" panose="020B0606020202030204" pitchFamily="34" charset="0"/>
              </a:rPr>
              <a:t>original data of production FS corresponding to that location is moved </a:t>
            </a:r>
            <a:r>
              <a:rPr lang="en-US" dirty="0" smtClean="0">
                <a:latin typeface="Arial Narrow" panose="020B0606020202030204" pitchFamily="34" charset="0"/>
              </a:rPr>
              <a:t>to the </a:t>
            </a:r>
            <a:r>
              <a:rPr lang="en-US" dirty="0">
                <a:latin typeface="Arial Narrow" panose="020B0606020202030204" pitchFamily="34" charset="0"/>
              </a:rPr>
              <a:t>Snap FS. </a:t>
            </a:r>
            <a:endParaRPr lang="en-US" dirty="0" smtClean="0">
              <a:latin typeface="Arial Narrow" panose="020B0606020202030204" pitchFamily="34" charset="0"/>
            </a:endParaRPr>
          </a:p>
          <a:p>
            <a:r>
              <a:rPr lang="en-US" dirty="0" smtClean="0">
                <a:latin typeface="Arial Narrow" panose="020B0606020202030204" pitchFamily="34" charset="0"/>
              </a:rPr>
              <a:t>Then</a:t>
            </a:r>
            <a:r>
              <a:rPr lang="en-US" dirty="0">
                <a:latin typeface="Arial Narrow" panose="020B0606020202030204" pitchFamily="34" charset="0"/>
              </a:rPr>
              <a:t>, the write is allowed to the production FS. </a:t>
            </a:r>
            <a:endParaRPr lang="en-US" dirty="0" smtClean="0">
              <a:latin typeface="Arial Narrow" panose="020B0606020202030204" pitchFamily="34" charset="0"/>
            </a:endParaRPr>
          </a:p>
          <a:p>
            <a:r>
              <a:rPr lang="en-US" dirty="0" smtClean="0">
                <a:latin typeface="Arial Narrow" panose="020B0606020202030204" pitchFamily="34" charset="0"/>
              </a:rPr>
              <a:t>The </a:t>
            </a:r>
            <a:r>
              <a:rPr lang="en-US" dirty="0">
                <a:latin typeface="Arial Narrow" panose="020B0606020202030204" pitchFamily="34" charset="0"/>
              </a:rPr>
              <a:t>bitmap </a:t>
            </a:r>
            <a:r>
              <a:rPr lang="en-US" dirty="0" smtClean="0">
                <a:latin typeface="Arial Narrow" panose="020B0606020202030204" pitchFamily="34" charset="0"/>
              </a:rPr>
              <a:t>and </a:t>
            </a:r>
            <a:r>
              <a:rPr lang="en-US" dirty="0" err="1" smtClean="0">
                <a:latin typeface="Arial Narrow" panose="020B0606020202030204" pitchFamily="34" charset="0"/>
              </a:rPr>
              <a:t>blockmap</a:t>
            </a:r>
            <a:r>
              <a:rPr lang="en-US" dirty="0" smtClean="0">
                <a:latin typeface="Arial Narrow" panose="020B0606020202030204" pitchFamily="34" charset="0"/>
              </a:rPr>
              <a:t> </a:t>
            </a:r>
            <a:r>
              <a:rPr lang="en-US" dirty="0">
                <a:latin typeface="Arial Narrow" panose="020B0606020202030204" pitchFamily="34" charset="0"/>
              </a:rPr>
              <a:t>are updated accordingly</a:t>
            </a:r>
            <a:r>
              <a:rPr lang="en-US" dirty="0" smtClean="0">
                <a:latin typeface="Arial Narrow" panose="020B0606020202030204" pitchFamily="34" charset="0"/>
              </a:rPr>
              <a:t>.</a:t>
            </a:r>
          </a:p>
          <a:p>
            <a:r>
              <a:rPr lang="en-US" dirty="0" smtClean="0">
                <a:latin typeface="Arial Narrow" panose="020B0606020202030204" pitchFamily="34" charset="0"/>
              </a:rPr>
              <a:t>Bitmap 0 : </a:t>
            </a:r>
            <a:r>
              <a:rPr lang="en-US" dirty="0">
                <a:latin typeface="Arial Narrow" panose="020B0606020202030204" pitchFamily="34" charset="0"/>
              </a:rPr>
              <a:t>read is directed to the production FS</a:t>
            </a:r>
            <a:r>
              <a:rPr lang="en-US" dirty="0" smtClean="0">
                <a:latin typeface="Arial Narrow" panose="020B0606020202030204" pitchFamily="34" charset="0"/>
              </a:rPr>
              <a:t>.</a:t>
            </a:r>
          </a:p>
          <a:p>
            <a:r>
              <a:rPr lang="en-US" dirty="0" smtClean="0">
                <a:latin typeface="Arial Narrow" panose="020B0606020202030204" pitchFamily="34" charset="0"/>
              </a:rPr>
              <a:t>Bitmap 1 </a:t>
            </a:r>
            <a:r>
              <a:rPr lang="en-US" dirty="0">
                <a:latin typeface="Arial Narrow" panose="020B0606020202030204" pitchFamily="34" charset="0"/>
              </a:rPr>
              <a:t>: block address is obtained from the </a:t>
            </a:r>
            <a:r>
              <a:rPr lang="en-US" dirty="0" err="1" smtClean="0">
                <a:latin typeface="Arial Narrow" panose="020B0606020202030204" pitchFamily="34" charset="0"/>
              </a:rPr>
              <a:t>blockmap</a:t>
            </a:r>
            <a:r>
              <a:rPr lang="en-US" dirty="0" smtClean="0">
                <a:latin typeface="Arial Narrow" panose="020B0606020202030204" pitchFamily="34" charset="0"/>
              </a:rPr>
              <a:t>.</a:t>
            </a:r>
            <a:endParaRPr lang="en-US" dirty="0">
              <a:latin typeface="Arial Narrow" panose="020B0606020202030204" pitchFamily="34" charset="0"/>
            </a:endParaRPr>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20</a:t>
            </a:fld>
            <a:endParaRPr lang="en-US"/>
          </a:p>
        </p:txBody>
      </p:sp>
      <p:pic>
        <p:nvPicPr>
          <p:cNvPr id="6" name="Picture 5"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1389093"/>
            <a:ext cx="5894013" cy="4037674"/>
          </a:xfrm>
          <a:prstGeom prst="rect">
            <a:avLst/>
          </a:prstGeom>
        </p:spPr>
      </p:pic>
      <p:cxnSp>
        <p:nvCxnSpPr>
          <p:cNvPr id="8" name="Straight Arrow Connector 7"/>
          <p:cNvCxnSpPr/>
          <p:nvPr/>
        </p:nvCxnSpPr>
        <p:spPr>
          <a:xfrm flipH="1" flipV="1">
            <a:off x="5605670" y="3130826"/>
            <a:ext cx="755373" cy="229594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p:nvPr/>
        </p:nvCxnSpPr>
        <p:spPr>
          <a:xfrm flipH="1" flipV="1">
            <a:off x="5605670" y="2676940"/>
            <a:ext cx="755373" cy="27498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flipH="1" flipV="1">
            <a:off x="5536096" y="3389243"/>
            <a:ext cx="824947" cy="260405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5165036" y="3726425"/>
            <a:ext cx="1196007" cy="226687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402347" y="5525365"/>
            <a:ext cx="2141933" cy="646331"/>
          </a:xfrm>
          <a:prstGeom prst="rect">
            <a:avLst/>
          </a:prstGeom>
        </p:spPr>
        <p:txBody>
          <a:bodyPr wrap="none">
            <a:spAutoFit/>
          </a:bodyPr>
          <a:lstStyle/>
          <a:p>
            <a:r>
              <a:rPr lang="en-US" b="1" dirty="0" smtClean="0">
                <a:solidFill>
                  <a:srgbClr val="FF0000"/>
                </a:solidFill>
                <a:latin typeface="Arial Narrow" panose="020B0606020202030204" pitchFamily="34" charset="0"/>
              </a:rPr>
              <a:t>“c” is changed to “C”</a:t>
            </a:r>
          </a:p>
          <a:p>
            <a:r>
              <a:rPr lang="en-US" b="1" dirty="0" smtClean="0">
                <a:solidFill>
                  <a:srgbClr val="FF0000"/>
                </a:solidFill>
                <a:latin typeface="Arial Narrow" panose="020B0606020202030204" pitchFamily="34" charset="0"/>
              </a:rPr>
              <a:t>“d” is changed to “D”</a:t>
            </a:r>
            <a:endParaRPr lang="en-US" b="1" dirty="0">
              <a:solidFill>
                <a:srgbClr val="FF0000"/>
              </a:solidFill>
            </a:endParaRPr>
          </a:p>
        </p:txBody>
      </p:sp>
    </p:spTree>
    <p:extLst>
      <p:ext uri="{BB962C8B-B14F-4D97-AF65-F5344CB8AC3E}">
        <p14:creationId xmlns:p14="http://schemas.microsoft.com/office/powerpoint/2010/main" val="227318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t>
            </a:r>
            <a:r>
              <a:rPr lang="en-US" sz="2800" dirty="0"/>
              <a:t>Storage Array-Based Local Replication</a:t>
            </a:r>
          </a:p>
        </p:txBody>
      </p:sp>
      <p:sp>
        <p:nvSpPr>
          <p:cNvPr id="3" name="Content Placeholder 2"/>
          <p:cNvSpPr>
            <a:spLocks noGrp="1"/>
          </p:cNvSpPr>
          <p:nvPr>
            <p:ph idx="1"/>
          </p:nvPr>
        </p:nvSpPr>
        <p:spPr/>
        <p:txBody>
          <a:bodyPr>
            <a:normAutofit/>
          </a:bodyPr>
          <a:lstStyle/>
          <a:p>
            <a:r>
              <a:rPr lang="en-US" sz="2000" dirty="0" smtClean="0"/>
              <a:t>The </a:t>
            </a:r>
            <a:r>
              <a:rPr lang="en-US" sz="2000" dirty="0"/>
              <a:t>array-operating environment </a:t>
            </a:r>
            <a:r>
              <a:rPr lang="en-US" sz="2000" dirty="0" smtClean="0"/>
              <a:t>performs the </a:t>
            </a:r>
            <a:r>
              <a:rPr lang="en-US" sz="2000" dirty="0"/>
              <a:t>local replication </a:t>
            </a:r>
            <a:r>
              <a:rPr lang="en-US" sz="2000" dirty="0" smtClean="0"/>
              <a:t>process.</a:t>
            </a:r>
          </a:p>
          <a:p>
            <a:r>
              <a:rPr lang="en-US" sz="2000" dirty="0" smtClean="0"/>
              <a:t>Here, </a:t>
            </a:r>
            <a:r>
              <a:rPr lang="en-US" sz="2000" b="1" dirty="0"/>
              <a:t>CPU and </a:t>
            </a:r>
            <a:r>
              <a:rPr lang="en-US" sz="2000" b="1" dirty="0" smtClean="0"/>
              <a:t>memory are </a:t>
            </a:r>
            <a:r>
              <a:rPr lang="en-US" sz="2000" b="1" dirty="0"/>
              <a:t>not used in the replication </a:t>
            </a:r>
            <a:r>
              <a:rPr lang="en-US" sz="2000" b="1" dirty="0" smtClean="0"/>
              <a:t>process</a:t>
            </a:r>
            <a:r>
              <a:rPr lang="en-US" sz="2000" dirty="0" smtClean="0"/>
              <a:t>.</a:t>
            </a:r>
          </a:p>
          <a:p>
            <a:r>
              <a:rPr lang="en-US" sz="2000" dirty="0"/>
              <a:t>T</a:t>
            </a:r>
            <a:r>
              <a:rPr lang="en-US" sz="2000" dirty="0" smtClean="0"/>
              <a:t>he </a:t>
            </a:r>
            <a:r>
              <a:rPr lang="en-US" sz="2000" dirty="0"/>
              <a:t>source </a:t>
            </a:r>
            <a:r>
              <a:rPr lang="en-US" sz="2000" dirty="0" smtClean="0"/>
              <a:t>and target </a:t>
            </a:r>
            <a:r>
              <a:rPr lang="en-US" sz="2000" dirty="0"/>
              <a:t>are in the same array and accessed by different </a:t>
            </a:r>
            <a:r>
              <a:rPr lang="en-US" sz="2000" dirty="0" smtClean="0"/>
              <a:t>hosts.</a:t>
            </a:r>
          </a:p>
          <a:p>
            <a:r>
              <a:rPr lang="en-US" sz="2000" dirty="0" smtClean="0"/>
              <a:t>The </a:t>
            </a:r>
            <a:r>
              <a:rPr lang="en-US" sz="2000" dirty="0"/>
              <a:t>required number of replica devices should be selected </a:t>
            </a:r>
            <a:r>
              <a:rPr lang="en-US" sz="2000" dirty="0" smtClean="0"/>
              <a:t>on the </a:t>
            </a:r>
            <a:r>
              <a:rPr lang="en-US" sz="2000" dirty="0"/>
              <a:t>same array and then data should be replicated between the source-replica pairs</a:t>
            </a:r>
            <a:r>
              <a:rPr lang="en-US" sz="2000" dirty="0" smtClean="0"/>
              <a:t>.</a:t>
            </a:r>
          </a:p>
          <a:p>
            <a:r>
              <a:rPr lang="en-US" sz="2000" b="1" dirty="0" smtClean="0"/>
              <a:t> Implementation:</a:t>
            </a:r>
          </a:p>
          <a:p>
            <a:pPr marL="715518" lvl="1" indent="-514350">
              <a:buClr>
                <a:srgbClr val="FF0000"/>
              </a:buClr>
              <a:buFont typeface="+mj-lt"/>
              <a:buAutoNum type="romanLcPeriod"/>
            </a:pPr>
            <a:r>
              <a:rPr lang="en-US" dirty="0"/>
              <a:t>full-volume </a:t>
            </a:r>
            <a:r>
              <a:rPr lang="en-US" dirty="0" smtClean="0"/>
              <a:t>mirroring</a:t>
            </a:r>
          </a:p>
          <a:p>
            <a:pPr marL="715518" lvl="1" indent="-514350">
              <a:buClr>
                <a:srgbClr val="FF0000"/>
              </a:buClr>
              <a:buFont typeface="+mj-lt"/>
              <a:buAutoNum type="romanLcPeriod"/>
            </a:pPr>
            <a:r>
              <a:rPr lang="en-US" dirty="0" smtClean="0"/>
              <a:t>pointer-based full-volume</a:t>
            </a:r>
            <a:endParaRPr lang="en-US" dirty="0"/>
          </a:p>
          <a:p>
            <a:pPr marL="715518" lvl="1" indent="-514350">
              <a:buClr>
                <a:srgbClr val="FF0000"/>
              </a:buClr>
              <a:buFont typeface="+mj-lt"/>
              <a:buAutoNum type="romanLcPeriod"/>
            </a:pPr>
            <a:r>
              <a:rPr lang="en-US" dirty="0"/>
              <a:t>p</a:t>
            </a:r>
            <a:r>
              <a:rPr lang="en-US" dirty="0" smtClean="0"/>
              <a:t>ointer-based virtual</a:t>
            </a:r>
            <a:endParaRPr lang="en-US" sz="2000" dirty="0" smtClean="0"/>
          </a:p>
          <a:p>
            <a:endParaRPr lang="en-US" sz="2000" dirty="0" smtClean="0"/>
          </a:p>
          <a:p>
            <a:endParaRPr lang="en-US" sz="2000"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21</a:t>
            </a:fld>
            <a:endParaRPr lang="en-US"/>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6826" y="3666791"/>
            <a:ext cx="6618903" cy="1988574"/>
          </a:xfrm>
          <a:prstGeom prst="rect">
            <a:avLst/>
          </a:prstGeom>
        </p:spPr>
      </p:pic>
    </p:spTree>
    <p:extLst>
      <p:ext uri="{BB962C8B-B14F-4D97-AF65-F5344CB8AC3E}">
        <p14:creationId xmlns:p14="http://schemas.microsoft.com/office/powerpoint/2010/main" val="29082896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a:t>
            </a:r>
            <a:r>
              <a:rPr lang="en-US" sz="2800" dirty="0" err="1" smtClean="0"/>
              <a:t>i</a:t>
            </a:r>
            <a:r>
              <a:rPr lang="en-US" sz="2800" dirty="0" smtClean="0"/>
              <a:t>) </a:t>
            </a:r>
            <a:r>
              <a:rPr lang="en-US" sz="2800" i="1" dirty="0"/>
              <a:t>Full-Volume </a:t>
            </a:r>
            <a:r>
              <a:rPr lang="en-US" sz="2800" i="1" dirty="0" smtClean="0"/>
              <a:t>Mirroring with source     attached to </a:t>
            </a:r>
            <a:r>
              <a:rPr lang="en-US" sz="2800" i="1" dirty="0"/>
              <a:t>Replica</a:t>
            </a:r>
            <a:endParaRPr lang="en-US" sz="2800" dirty="0"/>
          </a:p>
        </p:txBody>
      </p:sp>
      <p:sp>
        <p:nvSpPr>
          <p:cNvPr id="3" name="Content Placeholder 2"/>
          <p:cNvSpPr>
            <a:spLocks noGrp="1"/>
          </p:cNvSpPr>
          <p:nvPr>
            <p:ph idx="1"/>
          </p:nvPr>
        </p:nvSpPr>
        <p:spPr>
          <a:xfrm>
            <a:off x="1097279" y="1199535"/>
            <a:ext cx="9378563" cy="5053781"/>
          </a:xfrm>
        </p:spPr>
        <p:txBody>
          <a:bodyPr/>
          <a:lstStyle/>
          <a:p>
            <a:r>
              <a:rPr lang="en-US" sz="2000" dirty="0" smtClean="0"/>
              <a:t>The </a:t>
            </a:r>
            <a:r>
              <a:rPr lang="en-US" sz="2000" dirty="0"/>
              <a:t>target is attached to the source and </a:t>
            </a:r>
            <a:r>
              <a:rPr lang="en-US" sz="2000" dirty="0" smtClean="0"/>
              <a:t>established as </a:t>
            </a:r>
            <a:r>
              <a:rPr lang="en-US" sz="2000" dirty="0"/>
              <a:t>a mirror of the </a:t>
            </a:r>
            <a:r>
              <a:rPr lang="en-US" sz="2000" dirty="0" smtClean="0"/>
              <a:t>source.</a:t>
            </a:r>
          </a:p>
          <a:p>
            <a:r>
              <a:rPr lang="en-US" sz="2000" dirty="0" smtClean="0"/>
              <a:t>Target is the mirror of the source.</a:t>
            </a:r>
          </a:p>
          <a:p>
            <a:r>
              <a:rPr lang="en-US" sz="2000" dirty="0" smtClean="0"/>
              <a:t>Data in source is copied to target (replica) – mirror of source.</a:t>
            </a:r>
          </a:p>
          <a:p>
            <a:r>
              <a:rPr lang="en-US" sz="2000" dirty="0" smtClean="0"/>
              <a:t>Production </a:t>
            </a:r>
            <a:r>
              <a:rPr lang="en-US" sz="2000" dirty="0"/>
              <a:t>host continues to access the </a:t>
            </a:r>
            <a:r>
              <a:rPr lang="en-US" sz="2000" dirty="0" smtClean="0"/>
              <a:t>source.</a:t>
            </a:r>
          </a:p>
          <a:p>
            <a:r>
              <a:rPr lang="en-US" sz="2000" dirty="0" smtClean="0"/>
              <a:t>Source is available only to production host.</a:t>
            </a:r>
          </a:p>
          <a:p>
            <a:endParaRPr lang="en-US" sz="2000" dirty="0" smtClean="0"/>
          </a:p>
          <a:p>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22</a:t>
            </a:fld>
            <a:endParaRPr lang="en-US"/>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437" y="3823799"/>
            <a:ext cx="5893103" cy="2184512"/>
          </a:xfrm>
          <a:prstGeom prst="rect">
            <a:avLst/>
          </a:prstGeom>
        </p:spPr>
      </p:pic>
      <p:sp>
        <p:nvSpPr>
          <p:cNvPr id="6" name="Freeform 5"/>
          <p:cNvSpPr/>
          <p:nvPr/>
        </p:nvSpPr>
        <p:spPr>
          <a:xfrm>
            <a:off x="8358808" y="1530626"/>
            <a:ext cx="2594113" cy="3220278"/>
          </a:xfrm>
          <a:custGeom>
            <a:avLst/>
            <a:gdLst>
              <a:gd name="connsiteX0" fmla="*/ 1679713 w 2703444"/>
              <a:gd name="connsiteY0" fmla="*/ 0 h 2514600"/>
              <a:gd name="connsiteX1" fmla="*/ 2007705 w 2703444"/>
              <a:gd name="connsiteY1" fmla="*/ 89452 h 2514600"/>
              <a:gd name="connsiteX2" fmla="*/ 2077279 w 2703444"/>
              <a:gd name="connsiteY2" fmla="*/ 99391 h 2514600"/>
              <a:gd name="connsiteX3" fmla="*/ 2136913 w 2703444"/>
              <a:gd name="connsiteY3" fmla="*/ 119270 h 2514600"/>
              <a:gd name="connsiteX4" fmla="*/ 2176670 w 2703444"/>
              <a:gd name="connsiteY4" fmla="*/ 129209 h 2514600"/>
              <a:gd name="connsiteX5" fmla="*/ 2256183 w 2703444"/>
              <a:gd name="connsiteY5" fmla="*/ 159026 h 2514600"/>
              <a:gd name="connsiteX6" fmla="*/ 2335696 w 2703444"/>
              <a:gd name="connsiteY6" fmla="*/ 178904 h 2514600"/>
              <a:gd name="connsiteX7" fmla="*/ 2385392 w 2703444"/>
              <a:gd name="connsiteY7" fmla="*/ 198783 h 2514600"/>
              <a:gd name="connsiteX8" fmla="*/ 2415209 w 2703444"/>
              <a:gd name="connsiteY8" fmla="*/ 208722 h 2514600"/>
              <a:gd name="connsiteX9" fmla="*/ 2524539 w 2703444"/>
              <a:gd name="connsiteY9" fmla="*/ 258417 h 2514600"/>
              <a:gd name="connsiteX10" fmla="*/ 2544418 w 2703444"/>
              <a:gd name="connsiteY10" fmla="*/ 288235 h 2514600"/>
              <a:gd name="connsiteX11" fmla="*/ 2584174 w 2703444"/>
              <a:gd name="connsiteY11" fmla="*/ 367748 h 2514600"/>
              <a:gd name="connsiteX12" fmla="*/ 2604052 w 2703444"/>
              <a:gd name="connsiteY12" fmla="*/ 397565 h 2514600"/>
              <a:gd name="connsiteX13" fmla="*/ 2623931 w 2703444"/>
              <a:gd name="connsiteY13" fmla="*/ 467139 h 2514600"/>
              <a:gd name="connsiteX14" fmla="*/ 2643809 w 2703444"/>
              <a:gd name="connsiteY14" fmla="*/ 506896 h 2514600"/>
              <a:gd name="connsiteX15" fmla="*/ 2653748 w 2703444"/>
              <a:gd name="connsiteY15" fmla="*/ 546652 h 2514600"/>
              <a:gd name="connsiteX16" fmla="*/ 2663687 w 2703444"/>
              <a:gd name="connsiteY16" fmla="*/ 576470 h 2514600"/>
              <a:gd name="connsiteX17" fmla="*/ 2673626 w 2703444"/>
              <a:gd name="connsiteY17" fmla="*/ 616226 h 2514600"/>
              <a:gd name="connsiteX18" fmla="*/ 2683565 w 2703444"/>
              <a:gd name="connsiteY18" fmla="*/ 646044 h 2514600"/>
              <a:gd name="connsiteX19" fmla="*/ 2703444 w 2703444"/>
              <a:gd name="connsiteY19" fmla="*/ 725557 h 2514600"/>
              <a:gd name="connsiteX20" fmla="*/ 2693505 w 2703444"/>
              <a:gd name="connsiteY20" fmla="*/ 1023731 h 2514600"/>
              <a:gd name="connsiteX21" fmla="*/ 2673626 w 2703444"/>
              <a:gd name="connsiteY21" fmla="*/ 1053548 h 2514600"/>
              <a:gd name="connsiteX22" fmla="*/ 2663687 w 2703444"/>
              <a:gd name="connsiteY22" fmla="*/ 1083365 h 2514600"/>
              <a:gd name="connsiteX23" fmla="*/ 2613992 w 2703444"/>
              <a:gd name="connsiteY23" fmla="*/ 1113183 h 2514600"/>
              <a:gd name="connsiteX24" fmla="*/ 2594113 w 2703444"/>
              <a:gd name="connsiteY24" fmla="*/ 1133061 h 2514600"/>
              <a:gd name="connsiteX25" fmla="*/ 2524539 w 2703444"/>
              <a:gd name="connsiteY25" fmla="*/ 1172817 h 2514600"/>
              <a:gd name="connsiteX26" fmla="*/ 2464905 w 2703444"/>
              <a:gd name="connsiteY26" fmla="*/ 1192696 h 2514600"/>
              <a:gd name="connsiteX27" fmla="*/ 2425148 w 2703444"/>
              <a:gd name="connsiteY27" fmla="*/ 1222513 h 2514600"/>
              <a:gd name="connsiteX28" fmla="*/ 2375452 w 2703444"/>
              <a:gd name="connsiteY28" fmla="*/ 1232452 h 2514600"/>
              <a:gd name="connsiteX29" fmla="*/ 2325757 w 2703444"/>
              <a:gd name="connsiteY29" fmla="*/ 1252331 h 2514600"/>
              <a:gd name="connsiteX30" fmla="*/ 2295939 w 2703444"/>
              <a:gd name="connsiteY30" fmla="*/ 1272209 h 2514600"/>
              <a:gd name="connsiteX31" fmla="*/ 2256183 w 2703444"/>
              <a:gd name="connsiteY31" fmla="*/ 1282148 h 2514600"/>
              <a:gd name="connsiteX32" fmla="*/ 2226365 w 2703444"/>
              <a:gd name="connsiteY32" fmla="*/ 1292087 h 2514600"/>
              <a:gd name="connsiteX33" fmla="*/ 2136913 w 2703444"/>
              <a:gd name="connsiteY33" fmla="*/ 1311965 h 2514600"/>
              <a:gd name="connsiteX34" fmla="*/ 2077279 w 2703444"/>
              <a:gd name="connsiteY34" fmla="*/ 1331844 h 2514600"/>
              <a:gd name="connsiteX35" fmla="*/ 2047461 w 2703444"/>
              <a:gd name="connsiteY35" fmla="*/ 1341783 h 2514600"/>
              <a:gd name="connsiteX36" fmla="*/ 2017644 w 2703444"/>
              <a:gd name="connsiteY36" fmla="*/ 1351722 h 2514600"/>
              <a:gd name="connsiteX37" fmla="*/ 1958009 w 2703444"/>
              <a:gd name="connsiteY37" fmla="*/ 1361661 h 2514600"/>
              <a:gd name="connsiteX38" fmla="*/ 1848679 w 2703444"/>
              <a:gd name="connsiteY38" fmla="*/ 1391478 h 2514600"/>
              <a:gd name="connsiteX39" fmla="*/ 1808922 w 2703444"/>
              <a:gd name="connsiteY39" fmla="*/ 1411357 h 2514600"/>
              <a:gd name="connsiteX40" fmla="*/ 1779105 w 2703444"/>
              <a:gd name="connsiteY40" fmla="*/ 1431235 h 2514600"/>
              <a:gd name="connsiteX41" fmla="*/ 1739348 w 2703444"/>
              <a:gd name="connsiteY41" fmla="*/ 1441174 h 2514600"/>
              <a:gd name="connsiteX42" fmla="*/ 1699592 w 2703444"/>
              <a:gd name="connsiteY42" fmla="*/ 1470991 h 2514600"/>
              <a:gd name="connsiteX43" fmla="*/ 1630018 w 2703444"/>
              <a:gd name="connsiteY43" fmla="*/ 1500809 h 2514600"/>
              <a:gd name="connsiteX44" fmla="*/ 1610139 w 2703444"/>
              <a:gd name="connsiteY44" fmla="*/ 1520687 h 2514600"/>
              <a:gd name="connsiteX45" fmla="*/ 1530626 w 2703444"/>
              <a:gd name="connsiteY45" fmla="*/ 1540565 h 2514600"/>
              <a:gd name="connsiteX46" fmla="*/ 1510748 w 2703444"/>
              <a:gd name="connsiteY46" fmla="*/ 1560444 h 2514600"/>
              <a:gd name="connsiteX47" fmla="*/ 1451113 w 2703444"/>
              <a:gd name="connsiteY47" fmla="*/ 1580322 h 2514600"/>
              <a:gd name="connsiteX48" fmla="*/ 1421296 w 2703444"/>
              <a:gd name="connsiteY48" fmla="*/ 1590261 h 2514600"/>
              <a:gd name="connsiteX49" fmla="*/ 1391479 w 2703444"/>
              <a:gd name="connsiteY49" fmla="*/ 1600200 h 2514600"/>
              <a:gd name="connsiteX50" fmla="*/ 1361661 w 2703444"/>
              <a:gd name="connsiteY50" fmla="*/ 1610139 h 2514600"/>
              <a:gd name="connsiteX51" fmla="*/ 974035 w 2703444"/>
              <a:gd name="connsiteY51" fmla="*/ 1630017 h 2514600"/>
              <a:gd name="connsiteX52" fmla="*/ 914400 w 2703444"/>
              <a:gd name="connsiteY52" fmla="*/ 1649896 h 2514600"/>
              <a:gd name="connsiteX53" fmla="*/ 785192 w 2703444"/>
              <a:gd name="connsiteY53" fmla="*/ 1679713 h 2514600"/>
              <a:gd name="connsiteX54" fmla="*/ 745435 w 2703444"/>
              <a:gd name="connsiteY54" fmla="*/ 1719470 h 2514600"/>
              <a:gd name="connsiteX55" fmla="*/ 715618 w 2703444"/>
              <a:gd name="connsiteY55" fmla="*/ 1749287 h 2514600"/>
              <a:gd name="connsiteX56" fmla="*/ 655983 w 2703444"/>
              <a:gd name="connsiteY56" fmla="*/ 1789044 h 2514600"/>
              <a:gd name="connsiteX57" fmla="*/ 586409 w 2703444"/>
              <a:gd name="connsiteY57" fmla="*/ 1838739 h 2514600"/>
              <a:gd name="connsiteX58" fmla="*/ 496957 w 2703444"/>
              <a:gd name="connsiteY58" fmla="*/ 1918252 h 2514600"/>
              <a:gd name="connsiteX59" fmla="*/ 487018 w 2703444"/>
              <a:gd name="connsiteY59" fmla="*/ 1948070 h 2514600"/>
              <a:gd name="connsiteX60" fmla="*/ 457200 w 2703444"/>
              <a:gd name="connsiteY60" fmla="*/ 1967948 h 2514600"/>
              <a:gd name="connsiteX61" fmla="*/ 417444 w 2703444"/>
              <a:gd name="connsiteY61" fmla="*/ 1997765 h 2514600"/>
              <a:gd name="connsiteX62" fmla="*/ 367748 w 2703444"/>
              <a:gd name="connsiteY62" fmla="*/ 2047461 h 2514600"/>
              <a:gd name="connsiteX63" fmla="*/ 337931 w 2703444"/>
              <a:gd name="connsiteY63" fmla="*/ 2077278 h 2514600"/>
              <a:gd name="connsiteX64" fmla="*/ 318052 w 2703444"/>
              <a:gd name="connsiteY64" fmla="*/ 2097157 h 2514600"/>
              <a:gd name="connsiteX65" fmla="*/ 298174 w 2703444"/>
              <a:gd name="connsiteY65" fmla="*/ 2156791 h 2514600"/>
              <a:gd name="connsiteX66" fmla="*/ 248479 w 2703444"/>
              <a:gd name="connsiteY66" fmla="*/ 2216426 h 2514600"/>
              <a:gd name="connsiteX67" fmla="*/ 228600 w 2703444"/>
              <a:gd name="connsiteY67" fmla="*/ 2236304 h 2514600"/>
              <a:gd name="connsiteX68" fmla="*/ 208722 w 2703444"/>
              <a:gd name="connsiteY68" fmla="*/ 2266122 h 2514600"/>
              <a:gd name="connsiteX69" fmla="*/ 159026 w 2703444"/>
              <a:gd name="connsiteY69" fmla="*/ 2315817 h 2514600"/>
              <a:gd name="connsiteX70" fmla="*/ 139148 w 2703444"/>
              <a:gd name="connsiteY70" fmla="*/ 2335696 h 2514600"/>
              <a:gd name="connsiteX71" fmla="*/ 119270 w 2703444"/>
              <a:gd name="connsiteY71" fmla="*/ 2365513 h 2514600"/>
              <a:gd name="connsiteX72" fmla="*/ 59635 w 2703444"/>
              <a:gd name="connsiteY72" fmla="*/ 2425148 h 2514600"/>
              <a:gd name="connsiteX73" fmla="*/ 19879 w 2703444"/>
              <a:gd name="connsiteY73" fmla="*/ 2474844 h 2514600"/>
              <a:gd name="connsiteX74" fmla="*/ 0 w 2703444"/>
              <a:gd name="connsiteY74" fmla="*/ 251460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703444" h="2514600">
                <a:moveTo>
                  <a:pt x="1679713" y="0"/>
                </a:moveTo>
                <a:cubicBezTo>
                  <a:pt x="1823706" y="47997"/>
                  <a:pt x="1799208" y="42372"/>
                  <a:pt x="2007705" y="89452"/>
                </a:cubicBezTo>
                <a:cubicBezTo>
                  <a:pt x="2030556" y="94612"/>
                  <a:pt x="2054088" y="96078"/>
                  <a:pt x="2077279" y="99391"/>
                </a:cubicBezTo>
                <a:cubicBezTo>
                  <a:pt x="2097157" y="106017"/>
                  <a:pt x="2116843" y="113249"/>
                  <a:pt x="2136913" y="119270"/>
                </a:cubicBezTo>
                <a:cubicBezTo>
                  <a:pt x="2149997" y="123195"/>
                  <a:pt x="2163711" y="124889"/>
                  <a:pt x="2176670" y="129209"/>
                </a:cubicBezTo>
                <a:cubicBezTo>
                  <a:pt x="2204040" y="138332"/>
                  <a:pt x="2228262" y="152046"/>
                  <a:pt x="2256183" y="159026"/>
                </a:cubicBezTo>
                <a:cubicBezTo>
                  <a:pt x="2315494" y="173853"/>
                  <a:pt x="2290261" y="161866"/>
                  <a:pt x="2335696" y="178904"/>
                </a:cubicBezTo>
                <a:cubicBezTo>
                  <a:pt x="2352401" y="185169"/>
                  <a:pt x="2368687" y="192518"/>
                  <a:pt x="2385392" y="198783"/>
                </a:cubicBezTo>
                <a:cubicBezTo>
                  <a:pt x="2395202" y="202462"/>
                  <a:pt x="2405671" y="204387"/>
                  <a:pt x="2415209" y="208722"/>
                </a:cubicBezTo>
                <a:cubicBezTo>
                  <a:pt x="2537424" y="264274"/>
                  <a:pt x="2454826" y="235179"/>
                  <a:pt x="2524539" y="258417"/>
                </a:cubicBezTo>
                <a:cubicBezTo>
                  <a:pt x="2531165" y="268356"/>
                  <a:pt x="2538698" y="277748"/>
                  <a:pt x="2544418" y="288235"/>
                </a:cubicBezTo>
                <a:cubicBezTo>
                  <a:pt x="2558608" y="314249"/>
                  <a:pt x="2567737" y="343092"/>
                  <a:pt x="2584174" y="367748"/>
                </a:cubicBezTo>
                <a:cubicBezTo>
                  <a:pt x="2590800" y="377687"/>
                  <a:pt x="2598710" y="386881"/>
                  <a:pt x="2604052" y="397565"/>
                </a:cubicBezTo>
                <a:cubicBezTo>
                  <a:pt x="2616070" y="421600"/>
                  <a:pt x="2614374" y="441654"/>
                  <a:pt x="2623931" y="467139"/>
                </a:cubicBezTo>
                <a:cubicBezTo>
                  <a:pt x="2629133" y="481012"/>
                  <a:pt x="2638607" y="493023"/>
                  <a:pt x="2643809" y="506896"/>
                </a:cubicBezTo>
                <a:cubicBezTo>
                  <a:pt x="2648605" y="519686"/>
                  <a:pt x="2649995" y="533518"/>
                  <a:pt x="2653748" y="546652"/>
                </a:cubicBezTo>
                <a:cubicBezTo>
                  <a:pt x="2656626" y="556726"/>
                  <a:pt x="2660809" y="566396"/>
                  <a:pt x="2663687" y="576470"/>
                </a:cubicBezTo>
                <a:cubicBezTo>
                  <a:pt x="2667440" y="589604"/>
                  <a:pt x="2669873" y="603092"/>
                  <a:pt x="2673626" y="616226"/>
                </a:cubicBezTo>
                <a:cubicBezTo>
                  <a:pt x="2676504" y="626300"/>
                  <a:pt x="2681024" y="635880"/>
                  <a:pt x="2683565" y="646044"/>
                </a:cubicBezTo>
                <a:lnTo>
                  <a:pt x="2703444" y="725557"/>
                </a:lnTo>
                <a:cubicBezTo>
                  <a:pt x="2700131" y="824948"/>
                  <a:pt x="2702509" y="924693"/>
                  <a:pt x="2693505" y="1023731"/>
                </a:cubicBezTo>
                <a:cubicBezTo>
                  <a:pt x="2692423" y="1035627"/>
                  <a:pt x="2678968" y="1042864"/>
                  <a:pt x="2673626" y="1053548"/>
                </a:cubicBezTo>
                <a:cubicBezTo>
                  <a:pt x="2668941" y="1062919"/>
                  <a:pt x="2669077" y="1074381"/>
                  <a:pt x="2663687" y="1083365"/>
                </a:cubicBezTo>
                <a:cubicBezTo>
                  <a:pt x="2650043" y="1106105"/>
                  <a:pt x="2637447" y="1105365"/>
                  <a:pt x="2613992" y="1113183"/>
                </a:cubicBezTo>
                <a:cubicBezTo>
                  <a:pt x="2607366" y="1119809"/>
                  <a:pt x="2601430" y="1127207"/>
                  <a:pt x="2594113" y="1133061"/>
                </a:cubicBezTo>
                <a:cubicBezTo>
                  <a:pt x="2576181" y="1147407"/>
                  <a:pt x="2544947" y="1164653"/>
                  <a:pt x="2524539" y="1172817"/>
                </a:cubicBezTo>
                <a:cubicBezTo>
                  <a:pt x="2505084" y="1180599"/>
                  <a:pt x="2464905" y="1192696"/>
                  <a:pt x="2464905" y="1192696"/>
                </a:cubicBezTo>
                <a:cubicBezTo>
                  <a:pt x="2451653" y="1202635"/>
                  <a:pt x="2440286" y="1215785"/>
                  <a:pt x="2425148" y="1222513"/>
                </a:cubicBezTo>
                <a:cubicBezTo>
                  <a:pt x="2409711" y="1229374"/>
                  <a:pt x="2391633" y="1227598"/>
                  <a:pt x="2375452" y="1232452"/>
                </a:cubicBezTo>
                <a:cubicBezTo>
                  <a:pt x="2358363" y="1237579"/>
                  <a:pt x="2341715" y="1244352"/>
                  <a:pt x="2325757" y="1252331"/>
                </a:cubicBezTo>
                <a:cubicBezTo>
                  <a:pt x="2315073" y="1257673"/>
                  <a:pt x="2306919" y="1267504"/>
                  <a:pt x="2295939" y="1272209"/>
                </a:cubicBezTo>
                <a:cubicBezTo>
                  <a:pt x="2283384" y="1277590"/>
                  <a:pt x="2269317" y="1278395"/>
                  <a:pt x="2256183" y="1282148"/>
                </a:cubicBezTo>
                <a:cubicBezTo>
                  <a:pt x="2246109" y="1285026"/>
                  <a:pt x="2236529" y="1289546"/>
                  <a:pt x="2226365" y="1292087"/>
                </a:cubicBezTo>
                <a:cubicBezTo>
                  <a:pt x="2169640" y="1306268"/>
                  <a:pt x="2187912" y="1296665"/>
                  <a:pt x="2136913" y="1311965"/>
                </a:cubicBezTo>
                <a:cubicBezTo>
                  <a:pt x="2116843" y="1317986"/>
                  <a:pt x="2097157" y="1325218"/>
                  <a:pt x="2077279" y="1331844"/>
                </a:cubicBezTo>
                <a:lnTo>
                  <a:pt x="2047461" y="1341783"/>
                </a:lnTo>
                <a:cubicBezTo>
                  <a:pt x="2037522" y="1345096"/>
                  <a:pt x="2027978" y="1350000"/>
                  <a:pt x="2017644" y="1351722"/>
                </a:cubicBezTo>
                <a:lnTo>
                  <a:pt x="1958009" y="1361661"/>
                </a:lnTo>
                <a:cubicBezTo>
                  <a:pt x="1882348" y="1386881"/>
                  <a:pt x="1918921" y="1377430"/>
                  <a:pt x="1848679" y="1391478"/>
                </a:cubicBezTo>
                <a:cubicBezTo>
                  <a:pt x="1835427" y="1398104"/>
                  <a:pt x="1821786" y="1404006"/>
                  <a:pt x="1808922" y="1411357"/>
                </a:cubicBezTo>
                <a:cubicBezTo>
                  <a:pt x="1798551" y="1417284"/>
                  <a:pt x="1790084" y="1426530"/>
                  <a:pt x="1779105" y="1431235"/>
                </a:cubicBezTo>
                <a:cubicBezTo>
                  <a:pt x="1766549" y="1436616"/>
                  <a:pt x="1752600" y="1437861"/>
                  <a:pt x="1739348" y="1441174"/>
                </a:cubicBezTo>
                <a:cubicBezTo>
                  <a:pt x="1726096" y="1451113"/>
                  <a:pt x="1713974" y="1462772"/>
                  <a:pt x="1699592" y="1470991"/>
                </a:cubicBezTo>
                <a:cubicBezTo>
                  <a:pt x="1606822" y="1524003"/>
                  <a:pt x="1748292" y="1421961"/>
                  <a:pt x="1630018" y="1500809"/>
                </a:cubicBezTo>
                <a:cubicBezTo>
                  <a:pt x="1622221" y="1506007"/>
                  <a:pt x="1618174" y="1515866"/>
                  <a:pt x="1610139" y="1520687"/>
                </a:cubicBezTo>
                <a:cubicBezTo>
                  <a:pt x="1594857" y="1529856"/>
                  <a:pt x="1541315" y="1538427"/>
                  <a:pt x="1530626" y="1540565"/>
                </a:cubicBezTo>
                <a:cubicBezTo>
                  <a:pt x="1524000" y="1547191"/>
                  <a:pt x="1519129" y="1556253"/>
                  <a:pt x="1510748" y="1560444"/>
                </a:cubicBezTo>
                <a:cubicBezTo>
                  <a:pt x="1492007" y="1569815"/>
                  <a:pt x="1470991" y="1573696"/>
                  <a:pt x="1451113" y="1580322"/>
                </a:cubicBezTo>
                <a:lnTo>
                  <a:pt x="1421296" y="1590261"/>
                </a:lnTo>
                <a:lnTo>
                  <a:pt x="1391479" y="1600200"/>
                </a:lnTo>
                <a:lnTo>
                  <a:pt x="1361661" y="1610139"/>
                </a:lnTo>
                <a:cubicBezTo>
                  <a:pt x="1218649" y="1657809"/>
                  <a:pt x="1342346" y="1619786"/>
                  <a:pt x="974035" y="1630017"/>
                </a:cubicBezTo>
                <a:cubicBezTo>
                  <a:pt x="954157" y="1636643"/>
                  <a:pt x="934547" y="1644140"/>
                  <a:pt x="914400" y="1649896"/>
                </a:cubicBezTo>
                <a:cubicBezTo>
                  <a:pt x="858463" y="1665878"/>
                  <a:pt x="836965" y="1669358"/>
                  <a:pt x="785192" y="1679713"/>
                </a:cubicBezTo>
                <a:lnTo>
                  <a:pt x="745435" y="1719470"/>
                </a:lnTo>
                <a:cubicBezTo>
                  <a:pt x="735496" y="1729409"/>
                  <a:pt x="727313" y="1741490"/>
                  <a:pt x="715618" y="1749287"/>
                </a:cubicBezTo>
                <a:lnTo>
                  <a:pt x="655983" y="1789044"/>
                </a:lnTo>
                <a:cubicBezTo>
                  <a:pt x="634603" y="1803297"/>
                  <a:pt x="604907" y="1822297"/>
                  <a:pt x="586409" y="1838739"/>
                </a:cubicBezTo>
                <a:cubicBezTo>
                  <a:pt x="475873" y="1936993"/>
                  <a:pt x="590191" y="1848326"/>
                  <a:pt x="496957" y="1918252"/>
                </a:cubicBezTo>
                <a:cubicBezTo>
                  <a:pt x="493644" y="1928191"/>
                  <a:pt x="493563" y="1939889"/>
                  <a:pt x="487018" y="1948070"/>
                </a:cubicBezTo>
                <a:cubicBezTo>
                  <a:pt x="479556" y="1957398"/>
                  <a:pt x="466920" y="1961005"/>
                  <a:pt x="457200" y="1967948"/>
                </a:cubicBezTo>
                <a:cubicBezTo>
                  <a:pt x="443720" y="1977576"/>
                  <a:pt x="429825" y="1986760"/>
                  <a:pt x="417444" y="1997765"/>
                </a:cubicBezTo>
                <a:cubicBezTo>
                  <a:pt x="399935" y="2013329"/>
                  <a:pt x="384313" y="2030896"/>
                  <a:pt x="367748" y="2047461"/>
                </a:cubicBezTo>
                <a:lnTo>
                  <a:pt x="337931" y="2077278"/>
                </a:lnTo>
                <a:lnTo>
                  <a:pt x="318052" y="2097157"/>
                </a:lnTo>
                <a:cubicBezTo>
                  <a:pt x="311426" y="2117035"/>
                  <a:pt x="312990" y="2141974"/>
                  <a:pt x="298174" y="2156791"/>
                </a:cubicBezTo>
                <a:cubicBezTo>
                  <a:pt x="253210" y="2201757"/>
                  <a:pt x="307558" y="2145533"/>
                  <a:pt x="248479" y="2216426"/>
                </a:cubicBezTo>
                <a:cubicBezTo>
                  <a:pt x="242480" y="2223625"/>
                  <a:pt x="234454" y="2228987"/>
                  <a:pt x="228600" y="2236304"/>
                </a:cubicBezTo>
                <a:cubicBezTo>
                  <a:pt x="221138" y="2245632"/>
                  <a:pt x="216588" y="2257132"/>
                  <a:pt x="208722" y="2266122"/>
                </a:cubicBezTo>
                <a:cubicBezTo>
                  <a:pt x="193295" y="2283752"/>
                  <a:pt x="175591" y="2299252"/>
                  <a:pt x="159026" y="2315817"/>
                </a:cubicBezTo>
                <a:cubicBezTo>
                  <a:pt x="152400" y="2322443"/>
                  <a:pt x="144346" y="2327899"/>
                  <a:pt x="139148" y="2335696"/>
                </a:cubicBezTo>
                <a:cubicBezTo>
                  <a:pt x="132522" y="2345635"/>
                  <a:pt x="127206" y="2356585"/>
                  <a:pt x="119270" y="2365513"/>
                </a:cubicBezTo>
                <a:cubicBezTo>
                  <a:pt x="100593" y="2386524"/>
                  <a:pt x="75229" y="2401757"/>
                  <a:pt x="59635" y="2425148"/>
                </a:cubicBezTo>
                <a:cubicBezTo>
                  <a:pt x="34559" y="2462762"/>
                  <a:pt x="48203" y="2446518"/>
                  <a:pt x="19879" y="2474844"/>
                </a:cubicBezTo>
                <a:cubicBezTo>
                  <a:pt x="8457" y="2509106"/>
                  <a:pt x="17347" y="2497253"/>
                  <a:pt x="0" y="2514600"/>
                </a:cubicBezTo>
              </a:path>
            </a:pathLst>
          </a:custGeom>
          <a:noFill/>
          <a:ln w="28575">
            <a:solidFill>
              <a:srgbClr val="FF3399"/>
            </a:solidFill>
            <a:prstDash val="dash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77547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i="1" dirty="0" smtClean="0"/>
              <a:t>Full-Volume </a:t>
            </a:r>
            <a:r>
              <a:rPr lang="en-US" sz="2800" i="1" dirty="0" smtClean="0"/>
              <a:t>Mirroring with source </a:t>
            </a:r>
            <a:r>
              <a:rPr lang="en-US" sz="2800" i="1" dirty="0" smtClean="0"/>
              <a:t>detached </a:t>
            </a:r>
            <a:r>
              <a:rPr lang="en-US" sz="2800" i="1" dirty="0" smtClean="0"/>
              <a:t>from Replica</a:t>
            </a:r>
            <a:endParaRPr lang="en-US" sz="2800" dirty="0"/>
          </a:p>
        </p:txBody>
      </p:sp>
      <p:sp>
        <p:nvSpPr>
          <p:cNvPr id="3" name="Content Placeholder 2"/>
          <p:cNvSpPr>
            <a:spLocks noGrp="1"/>
          </p:cNvSpPr>
          <p:nvPr>
            <p:ph idx="1"/>
          </p:nvPr>
        </p:nvSpPr>
        <p:spPr>
          <a:xfrm>
            <a:off x="1097279" y="1199535"/>
            <a:ext cx="9378563" cy="5053781"/>
          </a:xfrm>
        </p:spPr>
        <p:txBody>
          <a:bodyPr/>
          <a:lstStyle/>
          <a:p>
            <a:r>
              <a:rPr lang="en-US" dirty="0" smtClean="0"/>
              <a:t>After </a:t>
            </a:r>
            <a:r>
              <a:rPr lang="en-US" dirty="0"/>
              <a:t>the synchronization is complete, the target can be detached from </a:t>
            </a:r>
            <a:r>
              <a:rPr lang="en-US" dirty="0" smtClean="0"/>
              <a:t>the source </a:t>
            </a:r>
            <a:r>
              <a:rPr lang="en-US" dirty="0"/>
              <a:t>and made available for other business </a:t>
            </a:r>
            <a:r>
              <a:rPr lang="en-US" dirty="0" smtClean="0"/>
              <a:t>operations.</a:t>
            </a:r>
          </a:p>
          <a:p>
            <a:r>
              <a:rPr lang="en-US" dirty="0"/>
              <a:t>the target becomes a point-in-time (PIT) </a:t>
            </a:r>
            <a:r>
              <a:rPr lang="en-US" dirty="0" smtClean="0"/>
              <a:t>copy of </a:t>
            </a:r>
            <a:r>
              <a:rPr lang="en-US" dirty="0"/>
              <a:t>the source. The PIT of a replica is determined by the time when the target </a:t>
            </a:r>
            <a:r>
              <a:rPr lang="en-US" dirty="0" smtClean="0"/>
              <a:t>is detached </a:t>
            </a:r>
            <a:r>
              <a:rPr lang="en-US" dirty="0"/>
              <a:t>from the source.</a:t>
            </a:r>
            <a:endParaRPr lang="en-US" dirty="0" smtClean="0"/>
          </a:p>
          <a:p>
            <a:endParaRPr lang="en-US" dirty="0" smtClean="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23</a:t>
            </a:fld>
            <a:endParaRPr lang="en-US"/>
          </a:p>
        </p:txBody>
      </p:sp>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736" y="3876153"/>
            <a:ext cx="5988358" cy="2203563"/>
          </a:xfrm>
          <a:prstGeom prst="rect">
            <a:avLst/>
          </a:prstGeom>
        </p:spPr>
      </p:pic>
    </p:spTree>
    <p:extLst>
      <p:ext uri="{BB962C8B-B14F-4D97-AF65-F5344CB8AC3E}">
        <p14:creationId xmlns:p14="http://schemas.microsoft.com/office/powerpoint/2010/main" val="16759813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9348746" cy="794945"/>
          </a:xfrm>
        </p:spPr>
        <p:txBody>
          <a:bodyPr>
            <a:noAutofit/>
          </a:bodyPr>
          <a:lstStyle/>
          <a:p>
            <a:r>
              <a:rPr lang="en-US" sz="3200" i="1" dirty="0" smtClean="0"/>
              <a:t>(ii) Pointer-Based</a:t>
            </a:r>
            <a:r>
              <a:rPr lang="en-US" sz="3200" i="1" dirty="0"/>
              <a:t>, Full-Volume Replication</a:t>
            </a:r>
            <a:endParaRPr lang="en-US" sz="3200" dirty="0"/>
          </a:p>
        </p:txBody>
      </p:sp>
      <p:sp>
        <p:nvSpPr>
          <p:cNvPr id="3" name="Content Placeholder 2"/>
          <p:cNvSpPr>
            <a:spLocks noGrp="1"/>
          </p:cNvSpPr>
          <p:nvPr>
            <p:ph idx="1"/>
          </p:nvPr>
        </p:nvSpPr>
        <p:spPr>
          <a:xfrm>
            <a:off x="1097280" y="1199535"/>
            <a:ext cx="9438198" cy="5053781"/>
          </a:xfrm>
        </p:spPr>
        <p:txBody>
          <a:bodyPr/>
          <a:lstStyle/>
          <a:p>
            <a:r>
              <a:rPr lang="en-US" dirty="0" smtClean="0"/>
              <a:t>The target </a:t>
            </a:r>
            <a:r>
              <a:rPr lang="en-US" dirty="0"/>
              <a:t>is immediately accessible by the BC host after the replication session </a:t>
            </a:r>
            <a:r>
              <a:rPr lang="en-US" dirty="0" smtClean="0"/>
              <a:t>is activated</a:t>
            </a:r>
            <a:r>
              <a:rPr lang="en-US" dirty="0"/>
              <a:t>. </a:t>
            </a:r>
            <a:endParaRPr lang="en-US" dirty="0" smtClean="0"/>
          </a:p>
          <a:p>
            <a:r>
              <a:rPr lang="en-US" dirty="0" smtClean="0"/>
              <a:t>Therefore</a:t>
            </a:r>
            <a:r>
              <a:rPr lang="en-US" dirty="0"/>
              <a:t>, data synchronization and detachment of the target is </a:t>
            </a:r>
            <a:r>
              <a:rPr lang="en-US" dirty="0" smtClean="0"/>
              <a:t>not required </a:t>
            </a:r>
            <a:r>
              <a:rPr lang="en-US" dirty="0"/>
              <a:t>to access it. </a:t>
            </a:r>
            <a:endParaRPr lang="en-US" dirty="0" smtClean="0"/>
          </a:p>
          <a:p>
            <a:r>
              <a:rPr lang="en-US" dirty="0" smtClean="0"/>
              <a:t>Here</a:t>
            </a:r>
            <a:r>
              <a:rPr lang="en-US" dirty="0"/>
              <a:t>, the time of replication session activation </a:t>
            </a:r>
            <a:r>
              <a:rPr lang="en-US" dirty="0" smtClean="0"/>
              <a:t>defines the PIT </a:t>
            </a:r>
            <a:r>
              <a:rPr lang="en-US" dirty="0"/>
              <a:t>copy of the source</a:t>
            </a:r>
            <a:r>
              <a:rPr lang="en-US" dirty="0" smtClean="0"/>
              <a:t>.</a:t>
            </a:r>
          </a:p>
          <a:p>
            <a:r>
              <a:rPr lang="en-US" dirty="0" smtClean="0"/>
              <a:t>Methods to activate: </a:t>
            </a:r>
          </a:p>
          <a:p>
            <a:pPr marL="658368" lvl="1" indent="-457200">
              <a:buClr>
                <a:srgbClr val="FF0000"/>
              </a:buClr>
              <a:buFont typeface="+mj-lt"/>
              <a:buAutoNum type="alphaLcParenR"/>
            </a:pPr>
            <a:r>
              <a:rPr lang="en-US" dirty="0"/>
              <a:t>Copy on </a:t>
            </a:r>
            <a:r>
              <a:rPr lang="en-US" dirty="0" smtClean="0"/>
              <a:t>First Access </a:t>
            </a:r>
            <a:r>
              <a:rPr lang="en-US" dirty="0"/>
              <a:t>(</a:t>
            </a:r>
            <a:r>
              <a:rPr lang="en-US" dirty="0" err="1"/>
              <a:t>CoFA</a:t>
            </a:r>
            <a:r>
              <a:rPr lang="en-US" dirty="0"/>
              <a:t>) mode </a:t>
            </a:r>
            <a:r>
              <a:rPr lang="en-US" dirty="0" smtClean="0"/>
              <a:t>(conditions to be satisfied)</a:t>
            </a:r>
          </a:p>
          <a:p>
            <a:pPr marL="658368" lvl="1" indent="-457200">
              <a:buClr>
                <a:srgbClr val="FF0000"/>
              </a:buClr>
              <a:buFont typeface="+mj-lt"/>
              <a:buAutoNum type="alphaLcParenR"/>
            </a:pPr>
            <a:r>
              <a:rPr lang="en-US" dirty="0" smtClean="0"/>
              <a:t>Full </a:t>
            </a:r>
            <a:r>
              <a:rPr lang="en-US" dirty="0"/>
              <a:t>Copy mode.</a:t>
            </a:r>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24</a:t>
            </a:fld>
            <a:endParaRPr lang="en-US"/>
          </a:p>
        </p:txBody>
      </p:sp>
    </p:spTree>
    <p:extLst>
      <p:ext uri="{BB962C8B-B14F-4D97-AF65-F5344CB8AC3E}">
        <p14:creationId xmlns:p14="http://schemas.microsoft.com/office/powerpoint/2010/main" val="30157003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(a) </a:t>
            </a:r>
            <a:r>
              <a:rPr lang="en-US" sz="2800" dirty="0" err="1" smtClean="0"/>
              <a:t>CoFA</a:t>
            </a:r>
            <a:r>
              <a:rPr lang="en-US" sz="2800" dirty="0" smtClean="0"/>
              <a:t> </a:t>
            </a:r>
            <a:r>
              <a:rPr lang="en-US" sz="2800" dirty="0" smtClean="0"/>
              <a:t>- </a:t>
            </a:r>
            <a:r>
              <a:rPr lang="en-US" sz="2800" b="0" dirty="0"/>
              <a:t>Copy on first </a:t>
            </a:r>
            <a:r>
              <a:rPr lang="en-US" sz="2800" b="0" dirty="0" smtClean="0"/>
              <a:t>access (</a:t>
            </a:r>
            <a:r>
              <a:rPr lang="en-US" sz="2800" b="0" dirty="0"/>
              <a:t>write to </a:t>
            </a:r>
            <a:r>
              <a:rPr lang="en-US" sz="2800" b="0" dirty="0" smtClean="0"/>
              <a:t>source)</a:t>
            </a:r>
            <a:endParaRPr lang="en-US" sz="2800" dirty="0"/>
          </a:p>
        </p:txBody>
      </p:sp>
      <p:sp>
        <p:nvSpPr>
          <p:cNvPr id="3" name="Content Placeholder 2"/>
          <p:cNvSpPr>
            <a:spLocks noGrp="1"/>
          </p:cNvSpPr>
          <p:nvPr>
            <p:ph idx="1"/>
          </p:nvPr>
        </p:nvSpPr>
        <p:spPr>
          <a:xfrm>
            <a:off x="1097280" y="1199535"/>
            <a:ext cx="9438198" cy="5053781"/>
          </a:xfrm>
        </p:spPr>
        <p:txBody>
          <a:bodyPr/>
          <a:lstStyle/>
          <a:p>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25</a:t>
            </a:fld>
            <a:endParaRPr lang="en-US"/>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1034" y="1288017"/>
            <a:ext cx="6610690" cy="4908802"/>
          </a:xfrm>
          <a:prstGeom prst="rect">
            <a:avLst/>
          </a:prstGeom>
        </p:spPr>
      </p:pic>
    </p:spTree>
    <p:extLst>
      <p:ext uri="{BB962C8B-B14F-4D97-AF65-F5344CB8AC3E}">
        <p14:creationId xmlns:p14="http://schemas.microsoft.com/office/powerpoint/2010/main" val="8064284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err="1" smtClean="0"/>
              <a:t>CoFA</a:t>
            </a:r>
            <a:r>
              <a:rPr lang="en-US" sz="2800" dirty="0" smtClean="0"/>
              <a:t> - </a:t>
            </a:r>
            <a:r>
              <a:rPr lang="en-US" sz="2800" b="0" dirty="0"/>
              <a:t>Copy on first </a:t>
            </a:r>
            <a:r>
              <a:rPr lang="en-US" sz="2800" b="0" dirty="0" smtClean="0"/>
              <a:t>access (read from target)</a:t>
            </a:r>
            <a:endParaRPr lang="en-US" sz="2800" dirty="0"/>
          </a:p>
        </p:txBody>
      </p:sp>
      <p:sp>
        <p:nvSpPr>
          <p:cNvPr id="3" name="Content Placeholder 2"/>
          <p:cNvSpPr>
            <a:spLocks noGrp="1"/>
          </p:cNvSpPr>
          <p:nvPr>
            <p:ph idx="1"/>
          </p:nvPr>
        </p:nvSpPr>
        <p:spPr>
          <a:xfrm>
            <a:off x="1097280" y="1199535"/>
            <a:ext cx="9438198" cy="5053781"/>
          </a:xfrm>
        </p:spPr>
        <p:txBody>
          <a:bodyPr/>
          <a:lstStyle/>
          <a:p>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26</a:t>
            </a:fld>
            <a:endParaRPr lang="en-US"/>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8333" y="1288017"/>
            <a:ext cx="6636091" cy="4724643"/>
          </a:xfrm>
          <a:prstGeom prst="rect">
            <a:avLst/>
          </a:prstGeom>
        </p:spPr>
      </p:pic>
    </p:spTree>
    <p:extLst>
      <p:ext uri="{BB962C8B-B14F-4D97-AF65-F5344CB8AC3E}">
        <p14:creationId xmlns:p14="http://schemas.microsoft.com/office/powerpoint/2010/main" val="28159512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err="1" smtClean="0"/>
              <a:t>CoFA</a:t>
            </a:r>
            <a:r>
              <a:rPr lang="en-US" sz="2800" dirty="0" smtClean="0"/>
              <a:t> - </a:t>
            </a:r>
            <a:r>
              <a:rPr lang="en-US" sz="2800" b="0" dirty="0"/>
              <a:t>Copy on first </a:t>
            </a:r>
            <a:r>
              <a:rPr lang="en-US" sz="2800" b="0" dirty="0" smtClean="0"/>
              <a:t>access (write to target)</a:t>
            </a:r>
            <a:endParaRPr lang="en-US" sz="2800" dirty="0"/>
          </a:p>
        </p:txBody>
      </p:sp>
      <p:sp>
        <p:nvSpPr>
          <p:cNvPr id="3" name="Content Placeholder 2"/>
          <p:cNvSpPr>
            <a:spLocks noGrp="1"/>
          </p:cNvSpPr>
          <p:nvPr>
            <p:ph idx="1"/>
          </p:nvPr>
        </p:nvSpPr>
        <p:spPr>
          <a:xfrm>
            <a:off x="1097280" y="1199535"/>
            <a:ext cx="9438198" cy="5053781"/>
          </a:xfrm>
        </p:spPr>
        <p:txBody>
          <a:bodyPr/>
          <a:lstStyle/>
          <a:p>
            <a:pPr marL="0" indent="0">
              <a:buNone/>
            </a:pP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27</a:t>
            </a:fld>
            <a:endParaRPr lang="en-US"/>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0266" y="1420229"/>
            <a:ext cx="6184071" cy="4553188"/>
          </a:xfrm>
          <a:prstGeom prst="rect">
            <a:avLst/>
          </a:prstGeom>
        </p:spPr>
      </p:pic>
    </p:spTree>
    <p:extLst>
      <p:ext uri="{BB962C8B-B14F-4D97-AF65-F5344CB8AC3E}">
        <p14:creationId xmlns:p14="http://schemas.microsoft.com/office/powerpoint/2010/main" val="6482593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(3) Network-Based </a:t>
            </a:r>
            <a:r>
              <a:rPr lang="en-US" sz="3600" dirty="0"/>
              <a:t>Local Replication</a:t>
            </a:r>
          </a:p>
        </p:txBody>
      </p:sp>
      <p:sp>
        <p:nvSpPr>
          <p:cNvPr id="3" name="Content Placeholder 2"/>
          <p:cNvSpPr>
            <a:spLocks noGrp="1"/>
          </p:cNvSpPr>
          <p:nvPr>
            <p:ph idx="1"/>
          </p:nvPr>
        </p:nvSpPr>
        <p:spPr>
          <a:xfrm>
            <a:off x="1097280" y="1209474"/>
            <a:ext cx="9368624" cy="5053781"/>
          </a:xfrm>
        </p:spPr>
        <p:txBody>
          <a:bodyPr>
            <a:normAutofit/>
          </a:bodyPr>
          <a:lstStyle/>
          <a:p>
            <a:r>
              <a:rPr lang="en-US" sz="2800" dirty="0"/>
              <a:t>T</a:t>
            </a:r>
            <a:r>
              <a:rPr lang="en-US" sz="2800" dirty="0" smtClean="0"/>
              <a:t>he </a:t>
            </a:r>
            <a:r>
              <a:rPr lang="en-US" sz="2800" dirty="0"/>
              <a:t>replication occurs at the network layer </a:t>
            </a:r>
            <a:r>
              <a:rPr lang="en-US" sz="2800" dirty="0" smtClean="0"/>
              <a:t>between the </a:t>
            </a:r>
            <a:r>
              <a:rPr lang="en-US" sz="2800" dirty="0"/>
              <a:t>hosts and storage arrays. </a:t>
            </a:r>
            <a:endParaRPr lang="en-US" sz="2800" dirty="0" smtClean="0"/>
          </a:p>
          <a:p>
            <a:r>
              <a:rPr lang="en-US" sz="2800" dirty="0" smtClean="0"/>
              <a:t>Network-based </a:t>
            </a:r>
            <a:r>
              <a:rPr lang="en-US" sz="2800" dirty="0"/>
              <a:t>replication combines the </a:t>
            </a:r>
            <a:r>
              <a:rPr lang="en-US" sz="2800" dirty="0" smtClean="0"/>
              <a:t>benefits of </a:t>
            </a:r>
            <a:r>
              <a:rPr lang="en-US" sz="2800" dirty="0"/>
              <a:t>array-based and host-based </a:t>
            </a:r>
            <a:r>
              <a:rPr lang="en-US" sz="2800" dirty="0" smtClean="0"/>
              <a:t>replications.</a:t>
            </a:r>
          </a:p>
          <a:p>
            <a:r>
              <a:rPr lang="en-US" sz="2800" dirty="0" smtClean="0"/>
              <a:t>Ideal </a:t>
            </a:r>
            <a:r>
              <a:rPr lang="en-US" sz="2800" dirty="0"/>
              <a:t>for highly </a:t>
            </a:r>
            <a:r>
              <a:rPr lang="en-US" sz="2800" dirty="0" smtClean="0"/>
              <a:t>heterogeneous environments</a:t>
            </a:r>
            <a:r>
              <a:rPr lang="en-US" sz="2800" dirty="0"/>
              <a:t>. </a:t>
            </a:r>
            <a:endParaRPr lang="en-US" sz="2800" dirty="0" smtClean="0"/>
          </a:p>
          <a:p>
            <a:r>
              <a:rPr lang="en-US" sz="2800" i="1" dirty="0" smtClean="0"/>
              <a:t>Continuous </a:t>
            </a:r>
            <a:r>
              <a:rPr lang="en-US" sz="2800" i="1" dirty="0"/>
              <a:t>data protection </a:t>
            </a:r>
            <a:r>
              <a:rPr lang="en-US" sz="2800" dirty="0"/>
              <a:t>(</a:t>
            </a:r>
            <a:r>
              <a:rPr lang="en-US" sz="2800" dirty="0" err="1"/>
              <a:t>CDP</a:t>
            </a:r>
            <a:r>
              <a:rPr lang="en-US" sz="2800" dirty="0"/>
              <a:t>) </a:t>
            </a:r>
            <a:r>
              <a:rPr lang="en-US" sz="2800" dirty="0" smtClean="0"/>
              <a:t>is used for network-based </a:t>
            </a:r>
            <a:r>
              <a:rPr lang="en-US" sz="2800" dirty="0"/>
              <a:t>local and remote replications. </a:t>
            </a:r>
            <a:r>
              <a:rPr lang="en-US" sz="2800" dirty="0" smtClean="0"/>
              <a:t> </a:t>
            </a:r>
            <a:endParaRPr lang="en-US" sz="2800"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28</a:t>
            </a:fld>
            <a:endParaRPr lang="en-US"/>
          </a:p>
        </p:txBody>
      </p:sp>
    </p:spTree>
    <p:extLst>
      <p:ext uri="{BB962C8B-B14F-4D97-AF65-F5344CB8AC3E}">
        <p14:creationId xmlns:p14="http://schemas.microsoft.com/office/powerpoint/2010/main" val="551632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Continuous Data </a:t>
            </a:r>
            <a:r>
              <a:rPr lang="en-US" sz="3600" dirty="0" smtClean="0"/>
              <a:t>Protection (</a:t>
            </a:r>
            <a:r>
              <a:rPr lang="en-US" sz="3600" dirty="0" err="1" smtClean="0"/>
              <a:t>CDP</a:t>
            </a:r>
            <a:r>
              <a:rPr lang="en-US" sz="3600" dirty="0" smtClean="0"/>
              <a:t>)</a:t>
            </a:r>
            <a:endParaRPr lang="en-US" sz="3600" dirty="0"/>
          </a:p>
        </p:txBody>
      </p:sp>
      <p:sp>
        <p:nvSpPr>
          <p:cNvPr id="3" name="Content Placeholder 2"/>
          <p:cNvSpPr>
            <a:spLocks noGrp="1"/>
          </p:cNvSpPr>
          <p:nvPr>
            <p:ph idx="1"/>
          </p:nvPr>
        </p:nvSpPr>
        <p:spPr>
          <a:xfrm>
            <a:off x="1097280" y="1199535"/>
            <a:ext cx="6148346" cy="5053781"/>
          </a:xfrm>
        </p:spPr>
        <p:txBody>
          <a:bodyPr>
            <a:normAutofit/>
          </a:bodyPr>
          <a:lstStyle/>
          <a:p>
            <a:r>
              <a:rPr lang="en-US" b="1" dirty="0" err="1" smtClean="0"/>
              <a:t>CDP</a:t>
            </a:r>
            <a:r>
              <a:rPr lang="en-US" b="1" dirty="0" smtClean="0"/>
              <a:t> is </a:t>
            </a:r>
            <a:r>
              <a:rPr lang="en-US" b="1" dirty="0"/>
              <a:t>a system that backs up data on a computer system every time a change is </a:t>
            </a:r>
            <a:r>
              <a:rPr lang="en-US" b="1" dirty="0" smtClean="0"/>
              <a:t>made.</a:t>
            </a:r>
          </a:p>
          <a:p>
            <a:r>
              <a:rPr lang="en-US" dirty="0" smtClean="0"/>
              <a:t>Limited vs. Unlimited data recovery points.</a:t>
            </a:r>
          </a:p>
          <a:p>
            <a:r>
              <a:rPr lang="en-US" dirty="0"/>
              <a:t>Mirroring offers continuous </a:t>
            </a:r>
            <a:r>
              <a:rPr lang="en-US" dirty="0" smtClean="0"/>
              <a:t>replication</a:t>
            </a:r>
          </a:p>
          <a:p>
            <a:r>
              <a:rPr lang="en-US" dirty="0" smtClean="0"/>
              <a:t>What happens when corruption occurs to production data – may propagate to mirror!</a:t>
            </a:r>
          </a:p>
          <a:p>
            <a:r>
              <a:rPr lang="en-US" dirty="0" err="1"/>
              <a:t>CDP</a:t>
            </a:r>
            <a:r>
              <a:rPr lang="en-US" dirty="0"/>
              <a:t> uses a </a:t>
            </a:r>
            <a:r>
              <a:rPr lang="en-US" b="1" i="1" dirty="0"/>
              <a:t>journal volume </a:t>
            </a:r>
            <a:r>
              <a:rPr lang="en-US" dirty="0"/>
              <a:t>to store all data changes on the </a:t>
            </a:r>
            <a:r>
              <a:rPr lang="en-US" dirty="0" smtClean="0"/>
              <a:t>primary storage</a:t>
            </a:r>
            <a:r>
              <a:rPr lang="en-US" dirty="0"/>
              <a:t>.</a:t>
            </a: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29</a:t>
            </a:fld>
            <a:endParaRPr lang="en-US"/>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5626" y="1747966"/>
            <a:ext cx="4737343" cy="3429176"/>
          </a:xfrm>
          <a:prstGeom prst="rect">
            <a:avLst/>
          </a:prstGeom>
        </p:spPr>
      </p:pic>
    </p:spTree>
    <p:extLst>
      <p:ext uri="{BB962C8B-B14F-4D97-AF65-F5344CB8AC3E}">
        <p14:creationId xmlns:p14="http://schemas.microsoft.com/office/powerpoint/2010/main" val="19981150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600" dirty="0">
                <a:solidFill>
                  <a:srgbClr val="0070C0"/>
                </a:solidFill>
                <a:latin typeface="Old English Text MT" panose="03040902040508030806" pitchFamily="66" charset="0"/>
              </a:rPr>
              <a:t>Chapter </a:t>
            </a:r>
            <a:r>
              <a:rPr lang="en-US" sz="6600" dirty="0" smtClean="0">
                <a:solidFill>
                  <a:srgbClr val="0070C0"/>
                </a:solidFill>
                <a:latin typeface="Old English Text MT" panose="03040902040508030806" pitchFamily="66" charset="0"/>
              </a:rPr>
              <a:t>11</a:t>
            </a:r>
            <a:r>
              <a:rPr lang="en-US" dirty="0">
                <a:solidFill>
                  <a:srgbClr val="0070C0"/>
                </a:solidFill>
              </a:rPr>
              <a:t/>
            </a:r>
            <a:br>
              <a:rPr lang="en-US" dirty="0">
                <a:solidFill>
                  <a:srgbClr val="0070C0"/>
                </a:solidFill>
              </a:rPr>
            </a:br>
            <a:endParaRPr lang="en-US" dirty="0">
              <a:solidFill>
                <a:srgbClr val="0070C0"/>
              </a:solidFill>
              <a:effectLst>
                <a:glow rad="127000">
                  <a:schemeClr val="accent4">
                    <a:lumMod val="60000"/>
                    <a:lumOff val="40000"/>
                  </a:schemeClr>
                </a:glow>
                <a:outerShdw blurRad="50800" dist="38100" dir="5400000" algn="t" rotWithShape="0">
                  <a:prstClr val="black">
                    <a:alpha val="40000"/>
                  </a:prstClr>
                </a:outerShdw>
              </a:effectLst>
            </a:endParaRPr>
          </a:p>
        </p:txBody>
      </p:sp>
      <p:sp>
        <p:nvSpPr>
          <p:cNvPr id="3" name="Subtitle 2"/>
          <p:cNvSpPr>
            <a:spLocks noGrp="1"/>
          </p:cNvSpPr>
          <p:nvPr>
            <p:ph type="subTitle" idx="1"/>
          </p:nvPr>
        </p:nvSpPr>
        <p:spPr>
          <a:xfrm>
            <a:off x="1100051" y="3700130"/>
            <a:ext cx="10058400" cy="1898491"/>
          </a:xfrm>
        </p:spPr>
        <p:txBody>
          <a:bodyPr>
            <a:normAutofit/>
          </a:bodyPr>
          <a:lstStyle/>
          <a:p>
            <a:r>
              <a:rPr lang="en-US" sz="8000" b="1" i="1" cap="none" dirty="0">
                <a:solidFill>
                  <a:srgbClr val="FF0000"/>
                </a:solidFill>
                <a:latin typeface="Times New Roman" panose="02020603050405020304" pitchFamily="18" charset="0"/>
                <a:cs typeface="Times New Roman" panose="02020603050405020304" pitchFamily="18" charset="0"/>
              </a:rPr>
              <a:t>Local Replication</a:t>
            </a:r>
          </a:p>
        </p:txBody>
      </p:sp>
    </p:spTree>
    <p:extLst>
      <p:ext uri="{BB962C8B-B14F-4D97-AF65-F5344CB8AC3E}">
        <p14:creationId xmlns:p14="http://schemas.microsoft.com/office/powerpoint/2010/main" val="815645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CDP</a:t>
            </a:r>
            <a:r>
              <a:rPr lang="en-US" dirty="0" smtClean="0"/>
              <a:t>…</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30</a:t>
            </a:fld>
            <a:endParaRPr lang="en-US"/>
          </a:p>
        </p:txBody>
      </p:sp>
      <p:pic>
        <p:nvPicPr>
          <p:cNvPr id="1026" name="Picture 2" descr="Continuous Data Protection Architecture Diagram for Back-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318" y="1222363"/>
            <a:ext cx="6300985" cy="514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072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CDP</a:t>
            </a:r>
            <a:r>
              <a:rPr lang="en-US" dirty="0"/>
              <a:t> Local Replication Operation</a:t>
            </a:r>
          </a:p>
        </p:txBody>
      </p:sp>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7728" y="1244160"/>
            <a:ext cx="5536192" cy="5053013"/>
          </a:xfrm>
        </p:spPr>
      </p:pic>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31</a:t>
            </a:fld>
            <a:endParaRPr lang="en-US"/>
          </a:p>
        </p:txBody>
      </p:sp>
      <p:sp>
        <p:nvSpPr>
          <p:cNvPr id="7" name="Rectangle 6"/>
          <p:cNvSpPr/>
          <p:nvPr/>
        </p:nvSpPr>
        <p:spPr>
          <a:xfrm>
            <a:off x="359889" y="1278460"/>
            <a:ext cx="6096000" cy="4596130"/>
          </a:xfrm>
          <a:prstGeom prst="rect">
            <a:avLst/>
          </a:prstGeom>
        </p:spPr>
        <p:txBody>
          <a:bodyPr>
            <a:spAutoFit/>
          </a:bodyPr>
          <a:lstStyle/>
          <a:p>
            <a:pPr marL="285750" indent="-285750">
              <a:spcAft>
                <a:spcPts val="200"/>
              </a:spcAft>
              <a:buFont typeface="Arial" panose="020B0604020202020204" pitchFamily="34" charset="0"/>
              <a:buChar char="•"/>
            </a:pPr>
            <a:r>
              <a:rPr lang="en-US" sz="2200" dirty="0" smtClean="0">
                <a:latin typeface="Palatino-Roman"/>
              </a:rPr>
              <a:t>Before </a:t>
            </a:r>
            <a:r>
              <a:rPr lang="en-US" sz="2200" dirty="0">
                <a:latin typeface="Palatino-Roman"/>
              </a:rPr>
              <a:t>the start </a:t>
            </a:r>
            <a:r>
              <a:rPr lang="en-US" sz="2200" dirty="0" smtClean="0">
                <a:latin typeface="Palatino-Roman"/>
              </a:rPr>
              <a:t>of replication</a:t>
            </a:r>
            <a:r>
              <a:rPr lang="en-US" sz="2200" dirty="0">
                <a:latin typeface="Palatino-Roman"/>
              </a:rPr>
              <a:t>, the replica is synchronized with the source and then the </a:t>
            </a:r>
            <a:r>
              <a:rPr lang="en-US" sz="2200" dirty="0" smtClean="0">
                <a:latin typeface="Palatino-Roman"/>
              </a:rPr>
              <a:t>replication process </a:t>
            </a:r>
            <a:r>
              <a:rPr lang="en-US" sz="2200" dirty="0">
                <a:latin typeface="Palatino-Roman"/>
              </a:rPr>
              <a:t>starts. </a:t>
            </a:r>
            <a:endParaRPr lang="en-US" sz="2200" dirty="0" smtClean="0">
              <a:latin typeface="Palatino-Roman"/>
            </a:endParaRPr>
          </a:p>
          <a:p>
            <a:pPr marL="285750" indent="-285750">
              <a:spcAft>
                <a:spcPts val="200"/>
              </a:spcAft>
              <a:buFont typeface="Arial" panose="020B0604020202020204" pitchFamily="34" charset="0"/>
              <a:buChar char="•"/>
            </a:pPr>
            <a:r>
              <a:rPr lang="en-US" sz="2200" dirty="0" smtClean="0">
                <a:latin typeface="Palatino-Roman"/>
              </a:rPr>
              <a:t>After </a:t>
            </a:r>
            <a:r>
              <a:rPr lang="en-US" sz="2200" dirty="0">
                <a:latin typeface="Palatino-Roman"/>
              </a:rPr>
              <a:t>the replication starts, all the writes to the source are </a:t>
            </a:r>
            <a:r>
              <a:rPr lang="en-US" sz="2200" dirty="0" smtClean="0">
                <a:latin typeface="Palatino-Roman"/>
              </a:rPr>
              <a:t>split into </a:t>
            </a:r>
            <a:r>
              <a:rPr lang="en-US" sz="2200" dirty="0">
                <a:latin typeface="Palatino-Roman"/>
              </a:rPr>
              <a:t>two copies. </a:t>
            </a:r>
            <a:endParaRPr lang="en-US" sz="2200" dirty="0" smtClean="0">
              <a:latin typeface="Palatino-Roman"/>
            </a:endParaRPr>
          </a:p>
          <a:p>
            <a:pPr marL="285750" indent="-285750">
              <a:spcAft>
                <a:spcPts val="200"/>
              </a:spcAft>
              <a:buFont typeface="Arial" panose="020B0604020202020204" pitchFamily="34" charset="0"/>
              <a:buChar char="•"/>
            </a:pPr>
            <a:r>
              <a:rPr lang="en-US" sz="2200" dirty="0" smtClean="0">
                <a:latin typeface="Palatino-Roman"/>
              </a:rPr>
              <a:t>One </a:t>
            </a:r>
            <a:r>
              <a:rPr lang="en-US" sz="2200" dirty="0">
                <a:latin typeface="Palatino-Roman"/>
              </a:rPr>
              <a:t>of the copies is sent to the </a:t>
            </a:r>
            <a:r>
              <a:rPr lang="en-US" sz="2200" dirty="0" err="1">
                <a:latin typeface="Palatino-Roman"/>
              </a:rPr>
              <a:t>CDP</a:t>
            </a:r>
            <a:r>
              <a:rPr lang="en-US" sz="2200" dirty="0">
                <a:latin typeface="Palatino-Roman"/>
              </a:rPr>
              <a:t> appliance and the other </a:t>
            </a:r>
            <a:r>
              <a:rPr lang="en-US" sz="2200" dirty="0" smtClean="0">
                <a:latin typeface="Palatino-Roman"/>
              </a:rPr>
              <a:t>to the </a:t>
            </a:r>
            <a:r>
              <a:rPr lang="en-US" sz="2200" dirty="0">
                <a:latin typeface="Palatino-Roman"/>
              </a:rPr>
              <a:t>production volume. </a:t>
            </a:r>
            <a:endParaRPr lang="en-US" sz="2200" dirty="0" smtClean="0">
              <a:latin typeface="Palatino-Roman"/>
            </a:endParaRPr>
          </a:p>
          <a:p>
            <a:pPr marL="285750" indent="-285750">
              <a:spcAft>
                <a:spcPts val="200"/>
              </a:spcAft>
              <a:buFont typeface="Arial" panose="020B0604020202020204" pitchFamily="34" charset="0"/>
              <a:buChar char="•"/>
            </a:pPr>
            <a:r>
              <a:rPr lang="en-US" sz="2200" dirty="0" smtClean="0">
                <a:latin typeface="Palatino-Roman"/>
              </a:rPr>
              <a:t>When </a:t>
            </a:r>
            <a:r>
              <a:rPr lang="en-US" sz="2200" dirty="0">
                <a:latin typeface="Palatino-Roman"/>
              </a:rPr>
              <a:t>the </a:t>
            </a:r>
            <a:r>
              <a:rPr lang="en-US" sz="2200" dirty="0" err="1">
                <a:latin typeface="Palatino-Roman"/>
              </a:rPr>
              <a:t>CDP</a:t>
            </a:r>
            <a:r>
              <a:rPr lang="en-US" sz="2200" dirty="0">
                <a:latin typeface="Palatino-Roman"/>
              </a:rPr>
              <a:t> appliance receives a copy of a write, </a:t>
            </a:r>
            <a:r>
              <a:rPr lang="en-US" sz="2200" dirty="0" smtClean="0">
                <a:latin typeface="Palatino-Roman"/>
              </a:rPr>
              <a:t>it is </a:t>
            </a:r>
            <a:r>
              <a:rPr lang="en-US" sz="2200" b="1" dirty="0">
                <a:latin typeface="Palatino-Roman"/>
              </a:rPr>
              <a:t>written to the journal volume </a:t>
            </a:r>
            <a:r>
              <a:rPr lang="en-US" sz="2200" dirty="0">
                <a:latin typeface="Palatino-Roman"/>
              </a:rPr>
              <a:t>along with its </a:t>
            </a:r>
            <a:r>
              <a:rPr lang="en-US" sz="2200" dirty="0" smtClean="0">
                <a:latin typeface="Palatino-Roman"/>
              </a:rPr>
              <a:t>timestamp (for </a:t>
            </a:r>
            <a:r>
              <a:rPr lang="en-US" sz="2200" dirty="0" err="1" smtClean="0">
                <a:latin typeface="Palatino-Roman"/>
              </a:rPr>
              <a:t>recovey</a:t>
            </a:r>
            <a:r>
              <a:rPr lang="en-US" sz="2200" dirty="0" smtClean="0">
                <a:latin typeface="Palatino-Roman"/>
              </a:rPr>
              <a:t>). </a:t>
            </a:r>
          </a:p>
          <a:p>
            <a:pPr marL="285750" indent="-285750">
              <a:spcAft>
                <a:spcPts val="200"/>
              </a:spcAft>
              <a:buFont typeface="Arial" panose="020B0604020202020204" pitchFamily="34" charset="0"/>
              <a:buChar char="•"/>
            </a:pPr>
            <a:r>
              <a:rPr lang="en-US" sz="2200" dirty="0" smtClean="0">
                <a:latin typeface="Palatino-Roman"/>
              </a:rPr>
              <a:t>As </a:t>
            </a:r>
            <a:r>
              <a:rPr lang="en-US" sz="2200" dirty="0">
                <a:latin typeface="Palatino-Roman"/>
              </a:rPr>
              <a:t>a next step, </a:t>
            </a:r>
            <a:r>
              <a:rPr lang="en-US" sz="2200" dirty="0" smtClean="0">
                <a:latin typeface="Palatino-Roman"/>
              </a:rPr>
              <a:t>data from </a:t>
            </a:r>
            <a:r>
              <a:rPr lang="en-US" sz="2200" dirty="0">
                <a:latin typeface="Palatino-Roman"/>
              </a:rPr>
              <a:t>the journal volume is sent to the replica at </a:t>
            </a:r>
            <a:r>
              <a:rPr lang="en-US" sz="2200" dirty="0" smtClean="0">
                <a:latin typeface="Palatino-Roman"/>
              </a:rPr>
              <a:t>predefined </a:t>
            </a:r>
            <a:r>
              <a:rPr lang="en-US" sz="2200" dirty="0">
                <a:latin typeface="Palatino-Roman"/>
              </a:rPr>
              <a:t>intervals.</a:t>
            </a:r>
            <a:endParaRPr lang="en-US" sz="2200"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46160" y="1434960"/>
              <a:ext cx="11938320" cy="4528080"/>
            </p14:xfrm>
          </p:contentPart>
        </mc:Choice>
        <mc:Fallback>
          <p:pic>
            <p:nvPicPr>
              <p:cNvPr id="3" name="Ink 2"/>
              <p:cNvPicPr/>
              <p:nvPr/>
            </p:nvPicPr>
            <p:blipFill>
              <a:blip r:embed="rId4"/>
              <a:stretch>
                <a:fillRect/>
              </a:stretch>
            </p:blipFill>
            <p:spPr>
              <a:xfrm>
                <a:off x="136800" y="1425600"/>
                <a:ext cx="11957040" cy="4546800"/>
              </a:xfrm>
              <a:prstGeom prst="rect">
                <a:avLst/>
              </a:prstGeom>
            </p:spPr>
          </p:pic>
        </mc:Fallback>
      </mc:AlternateContent>
    </p:spTree>
    <p:extLst>
      <p:ext uri="{BB962C8B-B14F-4D97-AF65-F5344CB8AC3E}">
        <p14:creationId xmlns:p14="http://schemas.microsoft.com/office/powerpoint/2010/main" val="9992111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Multiple Replicas</a:t>
            </a:r>
          </a:p>
        </p:txBody>
      </p:sp>
      <p:sp>
        <p:nvSpPr>
          <p:cNvPr id="3" name="Content Placeholder 2"/>
          <p:cNvSpPr>
            <a:spLocks noGrp="1"/>
          </p:cNvSpPr>
          <p:nvPr>
            <p:ph idx="1"/>
          </p:nvPr>
        </p:nvSpPr>
        <p:spPr/>
        <p:txBody>
          <a:bodyPr/>
          <a:lstStyle/>
          <a:p>
            <a:r>
              <a:rPr lang="en-US" dirty="0"/>
              <a:t>If the source is corrupted, the data can be restored from the latest PIT </a:t>
            </a:r>
            <a:r>
              <a:rPr lang="en-US" dirty="0" smtClean="0"/>
              <a:t>copy (Note: </a:t>
            </a:r>
            <a:r>
              <a:rPr lang="en-US" dirty="0" err="1" smtClean="0"/>
              <a:t>RPO</a:t>
            </a:r>
            <a:r>
              <a:rPr lang="en-US" dirty="0" smtClean="0"/>
              <a:t> = 6 hours)</a:t>
            </a:r>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32</a:t>
            </a:fld>
            <a:endParaRPr lang="en-US"/>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419" y="2226382"/>
            <a:ext cx="5287915" cy="3916001"/>
          </a:xfrm>
          <a:prstGeom prst="rect">
            <a:avLst/>
          </a:prstGeom>
        </p:spPr>
      </p:pic>
    </p:spTree>
    <p:extLst>
      <p:ext uri="{BB962C8B-B14F-4D97-AF65-F5344CB8AC3E}">
        <p14:creationId xmlns:p14="http://schemas.microsoft.com/office/powerpoint/2010/main" val="6371483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smtClean="0">
                <a:solidFill>
                  <a:srgbClr val="00B050"/>
                </a:solidFill>
                <a:latin typeface="Bahnschrift Condensed" panose="020B0502040204020203" pitchFamily="34" charset="0"/>
              </a:rPr>
              <a:t>Chapter 12</a:t>
            </a:r>
            <a:r>
              <a:rPr lang="en-US" dirty="0" smtClean="0"/>
              <a:t/>
            </a:r>
            <a:br>
              <a:rPr lang="en-US" dirty="0" smtClean="0"/>
            </a:br>
            <a:r>
              <a:rPr lang="en-US" sz="6600" dirty="0">
                <a:solidFill>
                  <a:srgbClr val="FF0000"/>
                </a:solidFill>
                <a:latin typeface="Anton" panose="02000503000000000000" pitchFamily="2" charset="0"/>
              </a:rPr>
              <a:t>Remote Replication</a:t>
            </a:r>
          </a:p>
        </p:txBody>
      </p:sp>
      <p:sp>
        <p:nvSpPr>
          <p:cNvPr id="7" name="Text Placeholder 6"/>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33</a:t>
            </a:fld>
            <a:endParaRPr lang="en-US"/>
          </a:p>
        </p:txBody>
      </p:sp>
    </p:spTree>
    <p:extLst>
      <p:ext uri="{BB962C8B-B14F-4D97-AF65-F5344CB8AC3E}">
        <p14:creationId xmlns:p14="http://schemas.microsoft.com/office/powerpoint/2010/main" val="19228353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6241775" y="1243776"/>
            <a:ext cx="5317434" cy="5053781"/>
          </a:xfrm>
        </p:spPr>
        <p:txBody>
          <a:bodyPr>
            <a:normAutofit/>
          </a:bodyPr>
          <a:lstStyle/>
          <a:p>
            <a:r>
              <a:rPr lang="en-US" i="1" dirty="0" smtClean="0"/>
              <a:t>Remote </a:t>
            </a:r>
            <a:r>
              <a:rPr lang="en-US" i="1" dirty="0"/>
              <a:t>replication </a:t>
            </a:r>
            <a:r>
              <a:rPr lang="en-US" dirty="0"/>
              <a:t>is the process to </a:t>
            </a:r>
            <a:r>
              <a:rPr lang="en-US" dirty="0" smtClean="0"/>
              <a:t>create </a:t>
            </a:r>
            <a:r>
              <a:rPr lang="en-US" b="1" dirty="0" smtClean="0"/>
              <a:t>replicas</a:t>
            </a:r>
            <a:r>
              <a:rPr lang="en-US" dirty="0" smtClean="0"/>
              <a:t> </a:t>
            </a:r>
            <a:r>
              <a:rPr lang="en-US" dirty="0"/>
              <a:t>of information assets at </a:t>
            </a:r>
            <a:r>
              <a:rPr lang="en-US" b="1" dirty="0" smtClean="0"/>
              <a:t>remote sites </a:t>
            </a:r>
            <a:r>
              <a:rPr lang="en-US" dirty="0"/>
              <a:t>(locations). </a:t>
            </a:r>
            <a:endParaRPr lang="en-US" dirty="0" smtClean="0"/>
          </a:p>
          <a:p>
            <a:r>
              <a:rPr lang="en-US" dirty="0" smtClean="0"/>
              <a:t>Remote </a:t>
            </a:r>
            <a:r>
              <a:rPr lang="en-US" dirty="0"/>
              <a:t>replication </a:t>
            </a:r>
            <a:r>
              <a:rPr lang="en-US" dirty="0" smtClean="0"/>
              <a:t>helps organizations </a:t>
            </a:r>
            <a:r>
              <a:rPr lang="en-US" dirty="0"/>
              <a:t>mitigate the </a:t>
            </a:r>
            <a:r>
              <a:rPr lang="en-US" b="1" dirty="0"/>
              <a:t>risks</a:t>
            </a:r>
            <a:r>
              <a:rPr lang="en-US" dirty="0"/>
              <a:t> associated </a:t>
            </a:r>
            <a:r>
              <a:rPr lang="en-US" dirty="0" smtClean="0"/>
              <a:t>with </a:t>
            </a:r>
            <a:r>
              <a:rPr lang="en-US" b="1" dirty="0" smtClean="0"/>
              <a:t>regionally</a:t>
            </a:r>
            <a:r>
              <a:rPr lang="en-US" dirty="0" smtClean="0"/>
              <a:t> </a:t>
            </a:r>
            <a:r>
              <a:rPr lang="en-US" dirty="0"/>
              <a:t>driven outages resulting from </a:t>
            </a:r>
            <a:r>
              <a:rPr lang="en-US" dirty="0" smtClean="0"/>
              <a:t>natural or </a:t>
            </a:r>
            <a:r>
              <a:rPr lang="en-US" dirty="0"/>
              <a:t>human-made </a:t>
            </a:r>
            <a:r>
              <a:rPr lang="en-US" dirty="0" smtClean="0"/>
              <a:t>disasters.</a:t>
            </a:r>
          </a:p>
          <a:p>
            <a:r>
              <a:rPr lang="en-US" dirty="0"/>
              <a:t>R</a:t>
            </a:r>
            <a:r>
              <a:rPr lang="en-US" dirty="0" smtClean="0"/>
              <a:t>emote </a:t>
            </a:r>
            <a:r>
              <a:rPr lang="en-US" dirty="0"/>
              <a:t>replicas can also be used for </a:t>
            </a:r>
            <a:r>
              <a:rPr lang="en-US" dirty="0" smtClean="0"/>
              <a:t>other business operations as well.</a:t>
            </a:r>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34</a:t>
            </a:fld>
            <a:endParaRPr lang="en-US"/>
          </a:p>
        </p:txBody>
      </p:sp>
      <p:pic>
        <p:nvPicPr>
          <p:cNvPr id="1026" name="Picture 2" descr="Replication - Data Protection with Backup and Disaster Recovery | Infortre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054" y="1411357"/>
            <a:ext cx="5559424" cy="342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8103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Modes of Remote Replication</a:t>
            </a:r>
          </a:p>
        </p:txBody>
      </p:sp>
      <p:sp>
        <p:nvSpPr>
          <p:cNvPr id="3" name="Content Placeholder 2"/>
          <p:cNvSpPr>
            <a:spLocks noGrp="1"/>
          </p:cNvSpPr>
          <p:nvPr>
            <p:ph idx="1"/>
          </p:nvPr>
        </p:nvSpPr>
        <p:spPr>
          <a:xfrm>
            <a:off x="500932" y="1243776"/>
            <a:ext cx="5720963" cy="5355807"/>
          </a:xfrm>
        </p:spPr>
        <p:txBody>
          <a:bodyPr>
            <a:normAutofit/>
          </a:bodyPr>
          <a:lstStyle/>
          <a:p>
            <a:r>
              <a:rPr lang="en-US" b="1" i="1" dirty="0"/>
              <a:t>S</a:t>
            </a:r>
            <a:r>
              <a:rPr lang="en-US" b="1" i="1" dirty="0" smtClean="0"/>
              <a:t>ynchronous </a:t>
            </a:r>
            <a:r>
              <a:rPr lang="en-US" b="1" i="1" dirty="0"/>
              <a:t>remote </a:t>
            </a:r>
            <a:r>
              <a:rPr lang="en-US" b="1" i="1" dirty="0" smtClean="0"/>
              <a:t>replication</a:t>
            </a:r>
          </a:p>
          <a:p>
            <a:pPr lvl="1">
              <a:spcAft>
                <a:spcPts val="1200"/>
              </a:spcAft>
            </a:pPr>
            <a:r>
              <a:rPr lang="en-US" dirty="0" smtClean="0"/>
              <a:t>Writes </a:t>
            </a:r>
            <a:r>
              <a:rPr lang="en-US" dirty="0"/>
              <a:t>must be committed to the </a:t>
            </a:r>
            <a:r>
              <a:rPr lang="en-US" dirty="0" smtClean="0"/>
              <a:t>source and </a:t>
            </a:r>
            <a:r>
              <a:rPr lang="en-US" dirty="0"/>
              <a:t>remote replica (or target), prior to acknowledging “write complete” </a:t>
            </a:r>
            <a:r>
              <a:rPr lang="en-US" dirty="0" smtClean="0"/>
              <a:t>to the host.</a:t>
            </a:r>
          </a:p>
          <a:p>
            <a:pPr lvl="1">
              <a:spcAft>
                <a:spcPts val="1200"/>
              </a:spcAft>
            </a:pPr>
            <a:r>
              <a:rPr lang="en-US" dirty="0"/>
              <a:t>Additional writes on the source cannot occur </a:t>
            </a:r>
            <a:r>
              <a:rPr lang="en-US" dirty="0" smtClean="0"/>
              <a:t>until each </a:t>
            </a:r>
            <a:r>
              <a:rPr lang="en-US" dirty="0"/>
              <a:t>preceding write has been completed and acknowledged. </a:t>
            </a:r>
            <a:endParaRPr lang="en-US" dirty="0" smtClean="0"/>
          </a:p>
          <a:p>
            <a:pPr lvl="1">
              <a:spcAft>
                <a:spcPts val="1200"/>
              </a:spcAft>
            </a:pPr>
            <a:r>
              <a:rPr lang="en-US" dirty="0" smtClean="0"/>
              <a:t>This ensures that </a:t>
            </a:r>
            <a:r>
              <a:rPr lang="en-US" dirty="0"/>
              <a:t>data is </a:t>
            </a:r>
            <a:r>
              <a:rPr lang="en-US" b="1" dirty="0"/>
              <a:t>identical</a:t>
            </a:r>
            <a:r>
              <a:rPr lang="en-US" dirty="0"/>
              <a:t> on the source and replica at all </a:t>
            </a:r>
            <a:r>
              <a:rPr lang="en-US" dirty="0" smtClean="0"/>
              <a:t>times.</a:t>
            </a:r>
          </a:p>
          <a:p>
            <a:pPr lvl="1">
              <a:spcAft>
                <a:spcPts val="1200"/>
              </a:spcAft>
            </a:pPr>
            <a:r>
              <a:rPr lang="en-US" dirty="0" smtClean="0"/>
              <a:t>Application </a:t>
            </a:r>
            <a:r>
              <a:rPr lang="en-US" dirty="0"/>
              <a:t>response time is </a:t>
            </a:r>
            <a:r>
              <a:rPr lang="en-US" dirty="0" smtClean="0"/>
              <a:t>increased.</a:t>
            </a:r>
            <a:endParaRPr lang="en-US" sz="9600" b="1" i="1" dirty="0" smtClean="0"/>
          </a:p>
          <a:p>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35</a:t>
            </a:fld>
            <a:endParaRPr lang="en-US"/>
          </a:p>
        </p:txBody>
      </p:sp>
      <p:pic>
        <p:nvPicPr>
          <p:cNvPr id="7" name="Picture 6"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221895" y="1531494"/>
            <a:ext cx="5666124" cy="3666671"/>
          </a:xfrm>
          <a:prstGeom prst="rect">
            <a:avLst/>
          </a:prstGeom>
        </p:spPr>
      </p:pic>
    </p:spTree>
    <p:extLst>
      <p:ext uri="{BB962C8B-B14F-4D97-AF65-F5344CB8AC3E}">
        <p14:creationId xmlns:p14="http://schemas.microsoft.com/office/powerpoint/2010/main" val="15676480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Modes of Remote Replication</a:t>
            </a:r>
          </a:p>
        </p:txBody>
      </p:sp>
      <p:sp>
        <p:nvSpPr>
          <p:cNvPr id="3" name="Content Placeholder 2"/>
          <p:cNvSpPr>
            <a:spLocks noGrp="1"/>
          </p:cNvSpPr>
          <p:nvPr>
            <p:ph idx="1"/>
          </p:nvPr>
        </p:nvSpPr>
        <p:spPr>
          <a:xfrm>
            <a:off x="500932" y="1243776"/>
            <a:ext cx="5720963" cy="5355807"/>
          </a:xfrm>
        </p:spPr>
        <p:txBody>
          <a:bodyPr>
            <a:normAutofit/>
          </a:bodyPr>
          <a:lstStyle/>
          <a:p>
            <a:r>
              <a:rPr lang="en-US" b="1" i="1" dirty="0" smtClean="0"/>
              <a:t>Asynchronous </a:t>
            </a:r>
            <a:r>
              <a:rPr lang="en-US" b="1" i="1" dirty="0"/>
              <a:t>remote </a:t>
            </a:r>
            <a:r>
              <a:rPr lang="en-US" b="1" i="1" dirty="0" smtClean="0"/>
              <a:t>replication</a:t>
            </a:r>
          </a:p>
          <a:p>
            <a:pPr lvl="1"/>
            <a:r>
              <a:rPr lang="en-US" dirty="0" smtClean="0"/>
              <a:t>A </a:t>
            </a:r>
            <a:r>
              <a:rPr lang="en-US" dirty="0"/>
              <a:t>write is committed to the source </a:t>
            </a:r>
            <a:r>
              <a:rPr lang="en-US" dirty="0" smtClean="0"/>
              <a:t>and immediately </a:t>
            </a:r>
            <a:r>
              <a:rPr lang="en-US" dirty="0"/>
              <a:t>acknowledged to the host. </a:t>
            </a:r>
            <a:endParaRPr lang="en-US" dirty="0" smtClean="0"/>
          </a:p>
          <a:p>
            <a:pPr lvl="1"/>
            <a:r>
              <a:rPr lang="en-US" dirty="0" smtClean="0"/>
              <a:t>Data </a:t>
            </a:r>
            <a:r>
              <a:rPr lang="en-US" dirty="0"/>
              <a:t>is buffered at </a:t>
            </a:r>
            <a:r>
              <a:rPr lang="en-US" dirty="0" smtClean="0"/>
              <a:t>the source </a:t>
            </a:r>
            <a:r>
              <a:rPr lang="en-US" dirty="0"/>
              <a:t>and transmitted to the remote site </a:t>
            </a:r>
            <a:r>
              <a:rPr lang="en-US" b="1" dirty="0" smtClean="0"/>
              <a:t>later</a:t>
            </a:r>
            <a:r>
              <a:rPr lang="en-US" dirty="0" smtClean="0"/>
              <a:t>.</a:t>
            </a:r>
          </a:p>
          <a:p>
            <a:pPr lvl="1"/>
            <a:r>
              <a:rPr lang="en-US" dirty="0"/>
              <a:t>W</a:t>
            </a:r>
            <a:r>
              <a:rPr lang="en-US" dirty="0" smtClean="0"/>
              <a:t>rites </a:t>
            </a:r>
            <a:r>
              <a:rPr lang="en-US" dirty="0"/>
              <a:t>are acknowledged immediately to the source </a:t>
            </a:r>
            <a:r>
              <a:rPr lang="en-US" dirty="0" smtClean="0"/>
              <a:t>host.</a:t>
            </a:r>
          </a:p>
          <a:p>
            <a:pPr lvl="1"/>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36</a:t>
            </a:fld>
            <a:endParaRPr lang="en-US"/>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2447" y="1570836"/>
            <a:ext cx="4850106" cy="3378851"/>
          </a:xfrm>
          <a:prstGeom prst="rect">
            <a:avLst/>
          </a:prstGeom>
        </p:spPr>
      </p:pic>
    </p:spTree>
    <p:extLst>
      <p:ext uri="{BB962C8B-B14F-4D97-AF65-F5344CB8AC3E}">
        <p14:creationId xmlns:p14="http://schemas.microsoft.com/office/powerpoint/2010/main" val="13430116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Bandwidth requirements</a:t>
            </a:r>
            <a:endParaRPr lang="en-US" dirty="0"/>
          </a:p>
        </p:txBody>
      </p:sp>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732" y="1249626"/>
            <a:ext cx="5232792" cy="31014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37</a:t>
            </a:fld>
            <a:endParaRPr lang="en-US"/>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587" y="1270103"/>
            <a:ext cx="5534640" cy="31014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1174946" y="4255012"/>
              <a:ext cx="3016800" cy="6840"/>
            </p14:xfrm>
          </p:contentPart>
        </mc:Choice>
        <mc:Fallback xmlns="">
          <p:pic>
            <p:nvPicPr>
              <p:cNvPr id="8" name="Ink 7"/>
              <p:cNvPicPr/>
              <p:nvPr/>
            </p:nvPicPr>
            <p:blipFill>
              <a:blip r:embed="rId5"/>
              <a:stretch>
                <a:fillRect/>
              </a:stretch>
            </p:blipFill>
            <p:spPr>
              <a:xfrm>
                <a:off x="1159106" y="4191652"/>
                <a:ext cx="30484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7122526" y="4186168"/>
              <a:ext cx="3181680" cy="63720"/>
            </p14:xfrm>
          </p:contentPart>
        </mc:Choice>
        <mc:Fallback xmlns="">
          <p:pic>
            <p:nvPicPr>
              <p:cNvPr id="9" name="Ink 8"/>
              <p:cNvPicPr/>
              <p:nvPr/>
            </p:nvPicPr>
            <p:blipFill>
              <a:blip r:embed="rId7"/>
              <a:stretch>
                <a:fillRect/>
              </a:stretch>
            </p:blipFill>
            <p:spPr>
              <a:xfrm>
                <a:off x="7106686" y="4122808"/>
                <a:ext cx="32133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9709200" y="4578480"/>
              <a:ext cx="527400" cy="25560"/>
            </p14:xfrm>
          </p:contentPart>
        </mc:Choice>
        <mc:Fallback xmlns="">
          <p:pic>
            <p:nvPicPr>
              <p:cNvPr id="10" name="Ink 9"/>
              <p:cNvPicPr/>
              <p:nvPr/>
            </p:nvPicPr>
            <p:blipFill>
              <a:blip r:embed="rId9"/>
              <a:stretch>
                <a:fillRect/>
              </a:stretch>
            </p:blipFill>
            <p:spPr>
              <a:xfrm>
                <a:off x="9693360" y="4514760"/>
                <a:ext cx="559080" cy="153000"/>
              </a:xfrm>
              <a:prstGeom prst="rect">
                <a:avLst/>
              </a:prstGeom>
            </p:spPr>
          </p:pic>
        </mc:Fallback>
      </mc:AlternateContent>
      <p:sp>
        <p:nvSpPr>
          <p:cNvPr id="11" name="Rectangle 10"/>
          <p:cNvSpPr/>
          <p:nvPr/>
        </p:nvSpPr>
        <p:spPr>
          <a:xfrm>
            <a:off x="200253" y="4629600"/>
            <a:ext cx="5341751" cy="1754326"/>
          </a:xfrm>
          <a:prstGeom prst="rect">
            <a:avLst/>
          </a:prstGeom>
        </p:spPr>
        <p:txBody>
          <a:bodyPr wrap="square">
            <a:spAutoFit/>
          </a:bodyPr>
          <a:lstStyle/>
          <a:p>
            <a:r>
              <a:rPr lang="en-US" b="1" dirty="0">
                <a:latin typeface="Palatino-Roman"/>
              </a:rPr>
              <a:t>If the bandwidth provided for synchronous remote replication </a:t>
            </a:r>
            <a:r>
              <a:rPr lang="en-US" b="1" dirty="0" smtClean="0">
                <a:latin typeface="Palatino-Roman"/>
              </a:rPr>
              <a:t>is less </a:t>
            </a:r>
            <a:r>
              <a:rPr lang="en-US" b="1" dirty="0">
                <a:latin typeface="Palatino-Roman"/>
              </a:rPr>
              <a:t>than the maximum write </a:t>
            </a:r>
            <a:r>
              <a:rPr lang="en-US" b="1" dirty="0" smtClean="0">
                <a:latin typeface="Palatino-Roman"/>
              </a:rPr>
              <a:t>workload</a:t>
            </a:r>
            <a:r>
              <a:rPr lang="en-US" b="1" dirty="0">
                <a:latin typeface="Palatino-Roman"/>
              </a:rPr>
              <a:t>, there will be times during the </a:t>
            </a:r>
            <a:r>
              <a:rPr lang="en-US" b="1" dirty="0" smtClean="0">
                <a:latin typeface="Palatino-Roman"/>
              </a:rPr>
              <a:t>day when </a:t>
            </a:r>
            <a:r>
              <a:rPr lang="en-US" b="1" dirty="0">
                <a:latin typeface="Palatino-Roman"/>
              </a:rPr>
              <a:t>the response time might be excessively elongated, causing </a:t>
            </a:r>
            <a:r>
              <a:rPr lang="en-US" b="1" dirty="0" smtClean="0">
                <a:latin typeface="Palatino-Roman"/>
              </a:rPr>
              <a:t>applications to </a:t>
            </a:r>
            <a:r>
              <a:rPr lang="en-US" b="1" dirty="0">
                <a:latin typeface="Palatino-Roman"/>
              </a:rPr>
              <a:t>time out.</a:t>
            </a:r>
            <a:endParaRPr lang="en-US" b="1" dirty="0"/>
          </a:p>
        </p:txBody>
      </p:sp>
      <p:sp>
        <p:nvSpPr>
          <p:cNvPr id="12" name="Rectangle 11"/>
          <p:cNvSpPr/>
          <p:nvPr/>
        </p:nvSpPr>
        <p:spPr>
          <a:xfrm>
            <a:off x="5999922" y="4699298"/>
            <a:ext cx="6096000" cy="1200329"/>
          </a:xfrm>
          <a:prstGeom prst="rect">
            <a:avLst/>
          </a:prstGeom>
        </p:spPr>
        <p:txBody>
          <a:bodyPr>
            <a:spAutoFit/>
          </a:bodyPr>
          <a:lstStyle/>
          <a:p>
            <a:r>
              <a:rPr lang="en-US" b="1" dirty="0" smtClean="0">
                <a:latin typeface="Palatino-Roman"/>
              </a:rPr>
              <a:t>The </a:t>
            </a:r>
            <a:r>
              <a:rPr lang="en-US" b="1" dirty="0">
                <a:latin typeface="Palatino-Roman"/>
              </a:rPr>
              <a:t>required bandwidth can be provisioned equal to</a:t>
            </a:r>
          </a:p>
          <a:p>
            <a:r>
              <a:rPr lang="en-US" b="1" dirty="0">
                <a:latin typeface="Palatino-Roman"/>
              </a:rPr>
              <a:t>or greater than the average write workload. Data can be buffered during </a:t>
            </a:r>
            <a:r>
              <a:rPr lang="en-US" b="1" dirty="0" smtClean="0">
                <a:latin typeface="Palatino-Roman"/>
              </a:rPr>
              <a:t>times when </a:t>
            </a:r>
            <a:r>
              <a:rPr lang="en-US" b="1" dirty="0">
                <a:latin typeface="Palatino-Roman"/>
              </a:rPr>
              <a:t>the bandwidth is not enough and moved later to the remote site</a:t>
            </a:r>
            <a:endParaRPr lang="en-US" b="1" dirty="0"/>
          </a:p>
        </p:txBody>
      </p:sp>
    </p:spTree>
    <p:extLst>
      <p:ext uri="{BB962C8B-B14F-4D97-AF65-F5344CB8AC3E}">
        <p14:creationId xmlns:p14="http://schemas.microsoft.com/office/powerpoint/2010/main" val="17233107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Remote Replication Technologies</a:t>
            </a:r>
          </a:p>
        </p:txBody>
      </p:sp>
      <p:sp>
        <p:nvSpPr>
          <p:cNvPr id="3" name="Content Placeholder 2"/>
          <p:cNvSpPr>
            <a:spLocks noGrp="1"/>
          </p:cNvSpPr>
          <p:nvPr>
            <p:ph idx="1"/>
          </p:nvPr>
        </p:nvSpPr>
        <p:spPr/>
        <p:txBody>
          <a:bodyPr/>
          <a:lstStyle/>
          <a:p>
            <a:r>
              <a:rPr lang="en-US" b="1" dirty="0" smtClean="0"/>
              <a:t>(a) Host-Based </a:t>
            </a:r>
            <a:r>
              <a:rPr lang="en-US" b="1" dirty="0"/>
              <a:t>Remote </a:t>
            </a:r>
            <a:r>
              <a:rPr lang="en-US" b="1" dirty="0" smtClean="0"/>
              <a:t>Replication</a:t>
            </a:r>
          </a:p>
          <a:p>
            <a:pPr lvl="1"/>
            <a:r>
              <a:rPr lang="en-US" b="1" i="1" dirty="0" err="1"/>
              <a:t>LVM</a:t>
            </a:r>
            <a:r>
              <a:rPr lang="en-US" b="1" i="1" dirty="0"/>
              <a:t>-Based Remote </a:t>
            </a:r>
            <a:r>
              <a:rPr lang="en-US" b="1" i="1" dirty="0" smtClean="0"/>
              <a:t>Replication</a:t>
            </a:r>
          </a:p>
          <a:p>
            <a:pPr lvl="1"/>
            <a:r>
              <a:rPr lang="en-US" b="1" i="1" dirty="0"/>
              <a:t>Host-Based Log </a:t>
            </a:r>
            <a:r>
              <a:rPr lang="en-US" b="1" i="1" dirty="0" smtClean="0"/>
              <a:t>Shipping</a:t>
            </a:r>
          </a:p>
          <a:p>
            <a:r>
              <a:rPr lang="en-US" b="1" dirty="0" smtClean="0"/>
              <a:t>(b) Storage </a:t>
            </a:r>
            <a:r>
              <a:rPr lang="en-US" b="1" dirty="0"/>
              <a:t>Array-Based Remote </a:t>
            </a:r>
            <a:r>
              <a:rPr lang="en-US" b="1" dirty="0" smtClean="0"/>
              <a:t>Replication</a:t>
            </a:r>
          </a:p>
          <a:p>
            <a:pPr lvl="1"/>
            <a:r>
              <a:rPr lang="en-US" b="1" i="1" dirty="0"/>
              <a:t>Synchronous Replication </a:t>
            </a:r>
            <a:r>
              <a:rPr lang="en-US" b="1" i="1" dirty="0" smtClean="0"/>
              <a:t>Mode</a:t>
            </a:r>
          </a:p>
          <a:p>
            <a:pPr lvl="1"/>
            <a:r>
              <a:rPr lang="en-US" b="1" i="1" dirty="0"/>
              <a:t>Asynchronous Replication </a:t>
            </a:r>
            <a:r>
              <a:rPr lang="en-US" b="1" i="1" dirty="0" smtClean="0"/>
              <a:t>Mode</a:t>
            </a:r>
          </a:p>
          <a:p>
            <a:pPr lvl="1"/>
            <a:r>
              <a:rPr lang="en-US" b="1" i="1" dirty="0"/>
              <a:t>Disk-Buffered Replication </a:t>
            </a:r>
            <a:r>
              <a:rPr lang="en-US" b="1" i="1" dirty="0" smtClean="0"/>
              <a:t>Mode</a:t>
            </a:r>
          </a:p>
          <a:p>
            <a:r>
              <a:rPr lang="en-US" b="1" dirty="0" smtClean="0"/>
              <a:t>(c) Network-Based </a:t>
            </a:r>
            <a:r>
              <a:rPr lang="en-US" b="1" dirty="0"/>
              <a:t>Remote </a:t>
            </a:r>
            <a:r>
              <a:rPr lang="en-US" b="1" dirty="0" smtClean="0"/>
              <a:t>Replication</a:t>
            </a:r>
          </a:p>
          <a:p>
            <a:pPr lvl="1"/>
            <a:r>
              <a:rPr lang="en-US" b="1" i="1" dirty="0" err="1"/>
              <a:t>CDP</a:t>
            </a:r>
            <a:r>
              <a:rPr lang="en-US" b="1" i="1" dirty="0"/>
              <a:t> Remote Replication</a:t>
            </a:r>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38</a:t>
            </a:fld>
            <a:endParaRPr lang="en-US"/>
          </a:p>
        </p:txBody>
      </p:sp>
    </p:spTree>
    <p:extLst>
      <p:ext uri="{BB962C8B-B14F-4D97-AF65-F5344CB8AC3E}">
        <p14:creationId xmlns:p14="http://schemas.microsoft.com/office/powerpoint/2010/main" val="3967272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 Host-Based </a:t>
            </a:r>
            <a:r>
              <a:rPr lang="en-US" sz="3600" dirty="0"/>
              <a:t>Remote Replication</a:t>
            </a:r>
          </a:p>
        </p:txBody>
      </p:sp>
      <p:sp>
        <p:nvSpPr>
          <p:cNvPr id="3" name="Content Placeholder 2"/>
          <p:cNvSpPr>
            <a:spLocks noGrp="1"/>
          </p:cNvSpPr>
          <p:nvPr>
            <p:ph idx="1"/>
          </p:nvPr>
        </p:nvSpPr>
        <p:spPr>
          <a:xfrm>
            <a:off x="6271590" y="1199535"/>
            <a:ext cx="5188227" cy="5053781"/>
          </a:xfrm>
        </p:spPr>
        <p:txBody>
          <a:bodyPr>
            <a:normAutofit fontScale="92500"/>
          </a:bodyPr>
          <a:lstStyle/>
          <a:p>
            <a:r>
              <a:rPr lang="en-US" dirty="0"/>
              <a:t>Host-based remote replication uses the host resources to perform and </a:t>
            </a:r>
            <a:r>
              <a:rPr lang="en-US" dirty="0" smtClean="0"/>
              <a:t>manage the </a:t>
            </a:r>
            <a:r>
              <a:rPr lang="en-US" dirty="0"/>
              <a:t>replication </a:t>
            </a:r>
            <a:r>
              <a:rPr lang="en-US" dirty="0" smtClean="0"/>
              <a:t>operation.</a:t>
            </a:r>
          </a:p>
          <a:p>
            <a:r>
              <a:rPr lang="en-US" b="1" dirty="0" smtClean="0"/>
              <a:t>(</a:t>
            </a:r>
            <a:r>
              <a:rPr lang="en-US" b="1" dirty="0" err="1" smtClean="0"/>
              <a:t>i</a:t>
            </a:r>
            <a:r>
              <a:rPr lang="en-US" b="1" dirty="0" smtClean="0"/>
              <a:t>) </a:t>
            </a:r>
            <a:r>
              <a:rPr lang="en-US" b="1" dirty="0" err="1" smtClean="0"/>
              <a:t>LVM</a:t>
            </a:r>
            <a:r>
              <a:rPr lang="en-US" b="1" dirty="0" smtClean="0"/>
              <a:t> based</a:t>
            </a:r>
          </a:p>
          <a:p>
            <a:pPr lvl="1"/>
            <a:r>
              <a:rPr lang="en-US" dirty="0" smtClean="0"/>
              <a:t>Volume group level</a:t>
            </a:r>
          </a:p>
          <a:p>
            <a:pPr lvl="1"/>
            <a:r>
              <a:rPr lang="en-US" dirty="0"/>
              <a:t>Writes to the source volumes are transmitted to the remote host by </a:t>
            </a:r>
            <a:r>
              <a:rPr lang="en-US" dirty="0" smtClean="0"/>
              <a:t>the </a:t>
            </a:r>
            <a:r>
              <a:rPr lang="en-US" dirty="0" err="1" smtClean="0"/>
              <a:t>LVM</a:t>
            </a:r>
            <a:r>
              <a:rPr lang="en-US" dirty="0"/>
              <a:t>. </a:t>
            </a:r>
            <a:endParaRPr lang="en-US" dirty="0" smtClean="0"/>
          </a:p>
          <a:p>
            <a:pPr lvl="1"/>
            <a:r>
              <a:rPr lang="en-US" dirty="0" smtClean="0"/>
              <a:t>The </a:t>
            </a:r>
            <a:r>
              <a:rPr lang="en-US" dirty="0" err="1"/>
              <a:t>LVM</a:t>
            </a:r>
            <a:r>
              <a:rPr lang="en-US" dirty="0"/>
              <a:t> on the remote host receives the writes and commits them </a:t>
            </a:r>
            <a:r>
              <a:rPr lang="en-US" dirty="0" smtClean="0"/>
              <a:t>to the </a:t>
            </a:r>
            <a:r>
              <a:rPr lang="en-US" dirty="0"/>
              <a:t>remote volume group</a:t>
            </a:r>
            <a:r>
              <a:rPr lang="en-US" dirty="0" smtClean="0"/>
              <a:t>.</a:t>
            </a:r>
          </a:p>
          <a:p>
            <a:pPr lvl="1"/>
            <a:r>
              <a:rPr lang="en-US" dirty="0" smtClean="0"/>
              <a:t>Identical </a:t>
            </a:r>
            <a:r>
              <a:rPr lang="en-US" dirty="0"/>
              <a:t>volume groups, logical volumes</a:t>
            </a:r>
            <a:r>
              <a:rPr lang="en-US" dirty="0" smtClean="0"/>
              <a:t>, and </a:t>
            </a:r>
            <a:r>
              <a:rPr lang="en-US" dirty="0"/>
              <a:t>fi le systems are created at the source and target </a:t>
            </a:r>
            <a:r>
              <a:rPr lang="en-US" dirty="0" smtClean="0"/>
              <a:t>sites.</a:t>
            </a:r>
          </a:p>
          <a:p>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39</a:t>
            </a:fld>
            <a:endParaRPr lang="en-US"/>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93" y="1288017"/>
            <a:ext cx="5966529" cy="3721305"/>
          </a:xfrm>
          <a:prstGeom prst="rect">
            <a:avLst/>
          </a:prstGeom>
        </p:spPr>
      </p:pic>
    </p:spTree>
    <p:extLst>
      <p:ext uri="{BB962C8B-B14F-4D97-AF65-F5344CB8AC3E}">
        <p14:creationId xmlns:p14="http://schemas.microsoft.com/office/powerpoint/2010/main" val="14086787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123943" y="1242396"/>
            <a:ext cx="9948248" cy="5053781"/>
          </a:xfrm>
        </p:spPr>
        <p:txBody>
          <a:bodyPr>
            <a:normAutofit fontScale="92500"/>
          </a:bodyPr>
          <a:lstStyle/>
          <a:p>
            <a:r>
              <a:rPr lang="en-US" dirty="0" smtClean="0"/>
              <a:t>Organizations must protect mission critical data </a:t>
            </a:r>
            <a:r>
              <a:rPr lang="en-US" dirty="0"/>
              <a:t>and minimize the risk of </a:t>
            </a:r>
            <a:r>
              <a:rPr lang="en-US" dirty="0" smtClean="0"/>
              <a:t>business disruption</a:t>
            </a:r>
            <a:r>
              <a:rPr lang="en-US" dirty="0"/>
              <a:t>. </a:t>
            </a:r>
            <a:endParaRPr lang="en-US" dirty="0" smtClean="0"/>
          </a:p>
          <a:p>
            <a:r>
              <a:rPr lang="en-US" dirty="0" smtClean="0"/>
              <a:t>If </a:t>
            </a:r>
            <a:r>
              <a:rPr lang="en-US" dirty="0"/>
              <a:t>a local outage or disaster occurs</a:t>
            </a:r>
            <a:r>
              <a:rPr lang="en-US" dirty="0" smtClean="0"/>
              <a:t>, fast </a:t>
            </a:r>
            <a:r>
              <a:rPr lang="en-US" dirty="0"/>
              <a:t>data restore and restart is essential to </a:t>
            </a:r>
            <a:r>
              <a:rPr lang="en-US" dirty="0" smtClean="0"/>
              <a:t>ensure business </a:t>
            </a:r>
            <a:r>
              <a:rPr lang="en-US" dirty="0"/>
              <a:t>continuity (BC). </a:t>
            </a:r>
            <a:endParaRPr lang="en-US" dirty="0" smtClean="0"/>
          </a:p>
          <a:p>
            <a:r>
              <a:rPr lang="en-US" b="1" dirty="0" smtClean="0"/>
              <a:t>What is a Replica? It </a:t>
            </a:r>
            <a:r>
              <a:rPr lang="en-US" b="1" dirty="0"/>
              <a:t>is the process to create </a:t>
            </a:r>
            <a:r>
              <a:rPr lang="en-US" b="1" dirty="0" smtClean="0"/>
              <a:t>an exact </a:t>
            </a:r>
            <a:r>
              <a:rPr lang="en-US" b="1" dirty="0"/>
              <a:t>copy (replica) of data. These replica </a:t>
            </a:r>
            <a:r>
              <a:rPr lang="en-US" b="1" dirty="0" smtClean="0"/>
              <a:t>copies are </a:t>
            </a:r>
            <a:r>
              <a:rPr lang="en-US" b="1" dirty="0"/>
              <a:t>used for restore and restart operations if </a:t>
            </a:r>
            <a:r>
              <a:rPr lang="en-US" b="1" dirty="0" smtClean="0"/>
              <a:t>data loss </a:t>
            </a:r>
            <a:r>
              <a:rPr lang="en-US" b="1" dirty="0"/>
              <a:t>occurs.</a:t>
            </a:r>
            <a:endParaRPr lang="en-US" b="1" dirty="0" smtClean="0"/>
          </a:p>
          <a:p>
            <a:r>
              <a:rPr lang="en-US" b="1" dirty="0" smtClean="0"/>
              <a:t>Replication </a:t>
            </a:r>
            <a:r>
              <a:rPr lang="en-US" b="1" dirty="0"/>
              <a:t>is one of </a:t>
            </a:r>
            <a:r>
              <a:rPr lang="en-US" b="1" dirty="0" smtClean="0"/>
              <a:t>the ways </a:t>
            </a:r>
            <a:r>
              <a:rPr lang="en-US" b="1" dirty="0"/>
              <a:t>to ensure </a:t>
            </a:r>
            <a:r>
              <a:rPr lang="en-US" b="1" dirty="0" smtClean="0"/>
              <a:t>BC</a:t>
            </a:r>
            <a:r>
              <a:rPr lang="en-US" b="1" dirty="0"/>
              <a:t>.</a:t>
            </a:r>
            <a:endParaRPr lang="en-US" b="1" dirty="0" smtClean="0"/>
          </a:p>
          <a:p>
            <a:r>
              <a:rPr lang="en-US" dirty="0" smtClean="0"/>
              <a:t>Types of Replication: </a:t>
            </a:r>
            <a:r>
              <a:rPr lang="en-US" b="1" dirty="0" smtClean="0"/>
              <a:t>Local and Remote</a:t>
            </a:r>
          </a:p>
          <a:p>
            <a:r>
              <a:rPr lang="en-US" b="1" dirty="0" smtClean="0"/>
              <a:t>Local -</a:t>
            </a:r>
            <a:r>
              <a:rPr lang="en-US" dirty="0" smtClean="0"/>
              <a:t> </a:t>
            </a:r>
            <a:r>
              <a:rPr lang="en-US" dirty="0"/>
              <a:t>replicating data within the same </a:t>
            </a:r>
            <a:r>
              <a:rPr lang="en-US" dirty="0" smtClean="0"/>
              <a:t>array or </a:t>
            </a:r>
            <a:r>
              <a:rPr lang="en-US" dirty="0"/>
              <a:t>the same data </a:t>
            </a:r>
            <a:r>
              <a:rPr lang="en-US" dirty="0" smtClean="0"/>
              <a:t>center</a:t>
            </a:r>
          </a:p>
          <a:p>
            <a:r>
              <a:rPr lang="en-US" b="1" dirty="0" smtClean="0"/>
              <a:t>Remote - </a:t>
            </a:r>
            <a:r>
              <a:rPr lang="en-US" dirty="0"/>
              <a:t>replicating data at a remote site.</a:t>
            </a:r>
            <a:endParaRPr lang="en-US" dirty="0" smtClean="0"/>
          </a:p>
          <a:p>
            <a:endParaRPr lang="en-US" dirty="0"/>
          </a:p>
          <a:p>
            <a:endParaRPr lang="en-US"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4</a:t>
            </a:fld>
            <a:endParaRPr lang="en-US"/>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1142" y="3868233"/>
            <a:ext cx="4170101" cy="1091394"/>
          </a:xfrm>
          <a:prstGeom prst="rect">
            <a:avLst/>
          </a:prstGeom>
        </p:spPr>
      </p:pic>
    </p:spTree>
    <p:extLst>
      <p:ext uri="{BB962C8B-B14F-4D97-AF65-F5344CB8AC3E}">
        <p14:creationId xmlns:p14="http://schemas.microsoft.com/office/powerpoint/2010/main" val="99063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 Host-Based </a:t>
            </a:r>
            <a:r>
              <a:rPr lang="en-US" sz="3600" dirty="0"/>
              <a:t>Remote </a:t>
            </a:r>
            <a:r>
              <a:rPr lang="en-US" sz="3600" dirty="0" smtClean="0"/>
              <a:t>Replication…</a:t>
            </a:r>
            <a:endParaRPr lang="en-US" sz="3600" dirty="0"/>
          </a:p>
        </p:txBody>
      </p:sp>
      <p:sp>
        <p:nvSpPr>
          <p:cNvPr id="3" name="Content Placeholder 2"/>
          <p:cNvSpPr>
            <a:spLocks noGrp="1"/>
          </p:cNvSpPr>
          <p:nvPr>
            <p:ph idx="1"/>
          </p:nvPr>
        </p:nvSpPr>
        <p:spPr>
          <a:xfrm>
            <a:off x="6271590" y="1199535"/>
            <a:ext cx="5357193" cy="5053781"/>
          </a:xfrm>
        </p:spPr>
        <p:txBody>
          <a:bodyPr>
            <a:normAutofit/>
          </a:bodyPr>
          <a:lstStyle/>
          <a:p>
            <a:r>
              <a:rPr lang="en-US" b="1" dirty="0" smtClean="0"/>
              <a:t>(ii) </a:t>
            </a:r>
            <a:r>
              <a:rPr lang="en-US" b="1" i="1" dirty="0"/>
              <a:t>Host-Based Log Shipping </a:t>
            </a:r>
            <a:endParaRPr lang="en-US" b="1" i="1" dirty="0" smtClean="0"/>
          </a:p>
          <a:p>
            <a:pPr lvl="1"/>
            <a:r>
              <a:rPr lang="en-US" dirty="0"/>
              <a:t>Transactions to the source database are </a:t>
            </a:r>
            <a:r>
              <a:rPr lang="en-US" dirty="0" smtClean="0"/>
              <a:t>captured in </a:t>
            </a:r>
            <a:r>
              <a:rPr lang="en-US" dirty="0"/>
              <a:t>logs, which are periodically transmitted by the source host to the </a:t>
            </a:r>
            <a:r>
              <a:rPr lang="en-US" dirty="0" smtClean="0"/>
              <a:t>remote host.</a:t>
            </a:r>
          </a:p>
          <a:p>
            <a:pPr lvl="1"/>
            <a:r>
              <a:rPr lang="en-US" dirty="0" smtClean="0"/>
              <a:t>All relevant components </a:t>
            </a:r>
            <a:r>
              <a:rPr lang="en-US" dirty="0"/>
              <a:t>of the source database are replicated to the remote </a:t>
            </a:r>
            <a:r>
              <a:rPr lang="en-US" dirty="0" smtClean="0"/>
              <a:t>site (when DB is offline).</a:t>
            </a:r>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40</a:t>
            </a:fld>
            <a:endParaRPr lang="en-US"/>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089" y="1379498"/>
            <a:ext cx="5922502" cy="3707903"/>
          </a:xfrm>
          <a:prstGeom prst="rect">
            <a:avLst/>
          </a:prstGeom>
        </p:spPr>
      </p:pic>
    </p:spTree>
    <p:extLst>
      <p:ext uri="{BB962C8B-B14F-4D97-AF65-F5344CB8AC3E}">
        <p14:creationId xmlns:p14="http://schemas.microsoft.com/office/powerpoint/2010/main" val="6301354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(b) </a:t>
            </a:r>
            <a:r>
              <a:rPr lang="en-US" sz="2800" dirty="0"/>
              <a:t>Storage Array-Based Remote Replication</a:t>
            </a:r>
          </a:p>
        </p:txBody>
      </p:sp>
      <p:sp>
        <p:nvSpPr>
          <p:cNvPr id="3" name="Content Placeholder 2"/>
          <p:cNvSpPr>
            <a:spLocks noGrp="1"/>
          </p:cNvSpPr>
          <p:nvPr>
            <p:ph idx="1"/>
          </p:nvPr>
        </p:nvSpPr>
        <p:spPr>
          <a:xfrm>
            <a:off x="6271590" y="1199535"/>
            <a:ext cx="5357193" cy="5053781"/>
          </a:xfrm>
        </p:spPr>
        <p:txBody>
          <a:bodyPr>
            <a:normAutofit fontScale="92500" lnSpcReduction="10000"/>
          </a:bodyPr>
          <a:lstStyle/>
          <a:p>
            <a:r>
              <a:rPr lang="en-US" dirty="0" smtClean="0"/>
              <a:t>The </a:t>
            </a:r>
            <a:r>
              <a:rPr lang="en-US" dirty="0"/>
              <a:t>array-operating environment </a:t>
            </a:r>
            <a:r>
              <a:rPr lang="en-US" dirty="0" smtClean="0"/>
              <a:t>and resources </a:t>
            </a:r>
            <a:r>
              <a:rPr lang="en-US" dirty="0"/>
              <a:t>perform and manage data replication. </a:t>
            </a:r>
            <a:endParaRPr lang="en-US" dirty="0" smtClean="0"/>
          </a:p>
          <a:p>
            <a:r>
              <a:rPr lang="en-US" dirty="0" smtClean="0"/>
              <a:t>This </a:t>
            </a:r>
            <a:r>
              <a:rPr lang="en-US" dirty="0"/>
              <a:t>relieves the burden </a:t>
            </a:r>
            <a:r>
              <a:rPr lang="en-US" dirty="0" smtClean="0"/>
              <a:t>on the </a:t>
            </a:r>
            <a:r>
              <a:rPr lang="en-US" dirty="0"/>
              <a:t>host </a:t>
            </a:r>
            <a:r>
              <a:rPr lang="en-US" dirty="0" smtClean="0"/>
              <a:t>CPUs.</a:t>
            </a:r>
          </a:p>
          <a:p>
            <a:r>
              <a:rPr lang="en-US" dirty="0"/>
              <a:t>A source and its replica device reside on different storage </a:t>
            </a:r>
            <a:r>
              <a:rPr lang="en-US" dirty="0" smtClean="0"/>
              <a:t>arrays.</a:t>
            </a:r>
          </a:p>
          <a:p>
            <a:r>
              <a:rPr lang="en-US" b="1" dirty="0" smtClean="0"/>
              <a:t>(</a:t>
            </a:r>
            <a:r>
              <a:rPr lang="en-US" b="1" dirty="0" err="1" smtClean="0"/>
              <a:t>i</a:t>
            </a:r>
            <a:r>
              <a:rPr lang="en-US" b="1" dirty="0" smtClean="0"/>
              <a:t>) </a:t>
            </a:r>
            <a:r>
              <a:rPr lang="en-US" b="1" i="1" dirty="0" smtClean="0"/>
              <a:t>Synchronous </a:t>
            </a:r>
            <a:r>
              <a:rPr lang="en-US" b="1" i="1" dirty="0"/>
              <a:t>Replication </a:t>
            </a:r>
            <a:r>
              <a:rPr lang="en-US" b="1" i="1" dirty="0" smtClean="0"/>
              <a:t>Mode</a:t>
            </a:r>
          </a:p>
          <a:p>
            <a:pPr lvl="1"/>
            <a:r>
              <a:rPr lang="en-US" dirty="0" smtClean="0"/>
              <a:t>Writes </a:t>
            </a:r>
            <a:r>
              <a:rPr lang="en-US" dirty="0"/>
              <a:t>must be committed to </a:t>
            </a:r>
            <a:r>
              <a:rPr lang="en-US" dirty="0" smtClean="0"/>
              <a:t>the source </a:t>
            </a:r>
            <a:r>
              <a:rPr lang="en-US" dirty="0"/>
              <a:t>and the target prior to acknowledging “write complete” to the </a:t>
            </a:r>
            <a:r>
              <a:rPr lang="en-US" dirty="0" smtClean="0"/>
              <a:t>production host</a:t>
            </a:r>
            <a:r>
              <a:rPr lang="en-US" dirty="0"/>
              <a:t>. </a:t>
            </a:r>
            <a:endParaRPr lang="en-US" dirty="0" smtClean="0"/>
          </a:p>
          <a:p>
            <a:pPr lvl="1"/>
            <a:r>
              <a:rPr lang="en-US" dirty="0" smtClean="0"/>
              <a:t>Additional </a:t>
            </a:r>
            <a:r>
              <a:rPr lang="en-US" dirty="0"/>
              <a:t>writes on that source cannot occur until each </a:t>
            </a:r>
            <a:r>
              <a:rPr lang="en-US" dirty="0" smtClean="0"/>
              <a:t>preceding write </a:t>
            </a:r>
            <a:r>
              <a:rPr lang="en-US" dirty="0"/>
              <a:t>has been completed and acknowledged</a:t>
            </a:r>
            <a:endParaRPr lang="en-US" b="1" i="1" dirty="0" smtClean="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41</a:t>
            </a:fld>
            <a:endParaRPr lang="en-US"/>
          </a:p>
        </p:txBody>
      </p:sp>
      <p:pic>
        <p:nvPicPr>
          <p:cNvPr id="6" name="Picture 5"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86736" y="1288017"/>
            <a:ext cx="5840408" cy="4367348"/>
          </a:xfrm>
          <a:prstGeom prst="rect">
            <a:avLst/>
          </a:prstGeom>
        </p:spPr>
      </p:pic>
    </p:spTree>
    <p:extLst>
      <p:ext uri="{BB962C8B-B14F-4D97-AF65-F5344CB8AC3E}">
        <p14:creationId xmlns:p14="http://schemas.microsoft.com/office/powerpoint/2010/main" val="24702491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(b) </a:t>
            </a:r>
            <a:r>
              <a:rPr lang="en-US" sz="2800" dirty="0"/>
              <a:t>Storage Array-Based Remote </a:t>
            </a:r>
            <a:r>
              <a:rPr lang="en-US" sz="2800" dirty="0" smtClean="0"/>
              <a:t>Replication…</a:t>
            </a:r>
            <a:endParaRPr lang="en-US" sz="2800" dirty="0"/>
          </a:p>
        </p:txBody>
      </p:sp>
      <p:sp>
        <p:nvSpPr>
          <p:cNvPr id="3" name="Content Placeholder 2"/>
          <p:cNvSpPr>
            <a:spLocks noGrp="1"/>
          </p:cNvSpPr>
          <p:nvPr>
            <p:ph idx="1"/>
          </p:nvPr>
        </p:nvSpPr>
        <p:spPr>
          <a:xfrm>
            <a:off x="6271590" y="1199535"/>
            <a:ext cx="5357193" cy="5053781"/>
          </a:xfrm>
        </p:spPr>
        <p:txBody>
          <a:bodyPr>
            <a:normAutofit fontScale="92500" lnSpcReduction="20000"/>
          </a:bodyPr>
          <a:lstStyle/>
          <a:p>
            <a:r>
              <a:rPr lang="en-US" b="1" dirty="0" smtClean="0"/>
              <a:t>(ii) As</a:t>
            </a:r>
            <a:r>
              <a:rPr lang="en-US" b="1" i="1" dirty="0" smtClean="0"/>
              <a:t>ynchronous </a:t>
            </a:r>
            <a:r>
              <a:rPr lang="en-US" b="1" i="1" dirty="0"/>
              <a:t>Replication </a:t>
            </a:r>
            <a:r>
              <a:rPr lang="en-US" b="1" i="1" dirty="0" smtClean="0"/>
              <a:t>Mode</a:t>
            </a:r>
          </a:p>
          <a:p>
            <a:r>
              <a:rPr lang="en-US" dirty="0"/>
              <a:t>writes are </a:t>
            </a:r>
            <a:r>
              <a:rPr lang="en-US" dirty="0" smtClean="0"/>
              <a:t>placed in </a:t>
            </a:r>
            <a:r>
              <a:rPr lang="en-US" dirty="0"/>
              <a:t>cache on the two arrays and are later </a:t>
            </a:r>
            <a:r>
              <a:rPr lang="en-US" dirty="0" err="1"/>
              <a:t>destaged</a:t>
            </a:r>
            <a:r>
              <a:rPr lang="en-US" dirty="0"/>
              <a:t> to the appropriate </a:t>
            </a:r>
            <a:r>
              <a:rPr lang="en-US" dirty="0" smtClean="0"/>
              <a:t>disks.</a:t>
            </a:r>
          </a:p>
          <a:p>
            <a:r>
              <a:rPr lang="en-US" dirty="0" smtClean="0"/>
              <a:t>A </a:t>
            </a:r>
            <a:r>
              <a:rPr lang="en-US" dirty="0"/>
              <a:t>write is committed to the source and immediately acknowledged to </a:t>
            </a:r>
            <a:r>
              <a:rPr lang="en-US" dirty="0" smtClean="0"/>
              <a:t>the host</a:t>
            </a:r>
            <a:r>
              <a:rPr lang="en-US" dirty="0"/>
              <a:t>. </a:t>
            </a:r>
            <a:endParaRPr lang="en-US" dirty="0" smtClean="0"/>
          </a:p>
          <a:p>
            <a:r>
              <a:rPr lang="en-US" dirty="0" smtClean="0"/>
              <a:t>Data </a:t>
            </a:r>
            <a:r>
              <a:rPr lang="en-US" dirty="0"/>
              <a:t>is buffered at the source and transmitted to the remote site later.</a:t>
            </a:r>
          </a:p>
          <a:p>
            <a:r>
              <a:rPr lang="en-US" dirty="0"/>
              <a:t>The source and the target devices do not contain identical data at all times.</a:t>
            </a:r>
          </a:p>
          <a:p>
            <a:r>
              <a:rPr lang="en-US" dirty="0"/>
              <a:t>The data on the target device is behind that of the source, so the </a:t>
            </a:r>
            <a:r>
              <a:rPr lang="en-US" dirty="0" err="1"/>
              <a:t>RPO</a:t>
            </a:r>
            <a:r>
              <a:rPr lang="en-US" dirty="0"/>
              <a:t> in </a:t>
            </a:r>
            <a:r>
              <a:rPr lang="en-US" dirty="0" smtClean="0"/>
              <a:t>this case </a:t>
            </a:r>
            <a:r>
              <a:rPr lang="en-US" dirty="0"/>
              <a:t>is not zero.</a:t>
            </a:r>
            <a:endParaRPr lang="en-US" b="1" i="1" dirty="0" smtClean="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42</a:t>
            </a:fld>
            <a:endParaRPr lang="en-US"/>
          </a:p>
        </p:txBody>
      </p:sp>
      <p:pic>
        <p:nvPicPr>
          <p:cNvPr id="7" name="Picture 6"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347867" y="1639606"/>
            <a:ext cx="5493032" cy="2883048"/>
          </a:xfrm>
          <a:prstGeom prst="rect">
            <a:avLst/>
          </a:prstGeom>
        </p:spPr>
      </p:pic>
    </p:spTree>
    <p:extLst>
      <p:ext uri="{BB962C8B-B14F-4D97-AF65-F5344CB8AC3E}">
        <p14:creationId xmlns:p14="http://schemas.microsoft.com/office/powerpoint/2010/main" val="21054304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(b) </a:t>
            </a:r>
            <a:r>
              <a:rPr lang="en-US" sz="2800" dirty="0"/>
              <a:t>Storage Array-Based Remote </a:t>
            </a:r>
            <a:r>
              <a:rPr lang="en-US" sz="2800" dirty="0" smtClean="0"/>
              <a:t>Replication…</a:t>
            </a:r>
            <a:endParaRPr lang="en-US" sz="2800" dirty="0"/>
          </a:p>
        </p:txBody>
      </p:sp>
      <p:sp>
        <p:nvSpPr>
          <p:cNvPr id="3" name="Content Placeholder 2"/>
          <p:cNvSpPr>
            <a:spLocks noGrp="1"/>
          </p:cNvSpPr>
          <p:nvPr>
            <p:ph idx="1"/>
          </p:nvPr>
        </p:nvSpPr>
        <p:spPr>
          <a:xfrm>
            <a:off x="6271590" y="1199535"/>
            <a:ext cx="5357193" cy="5053781"/>
          </a:xfrm>
        </p:spPr>
        <p:txBody>
          <a:bodyPr>
            <a:normAutofit/>
          </a:bodyPr>
          <a:lstStyle/>
          <a:p>
            <a:r>
              <a:rPr lang="en-US" sz="2000" b="1" dirty="0" smtClean="0"/>
              <a:t>(iii) </a:t>
            </a:r>
            <a:r>
              <a:rPr lang="en-US" sz="2000" b="1" i="1" dirty="0"/>
              <a:t>Disk-Buffered Replication Mode</a:t>
            </a:r>
            <a:endParaRPr lang="en-US" sz="2000" b="1" i="1" dirty="0" smtClean="0"/>
          </a:p>
          <a:p>
            <a:r>
              <a:rPr lang="en-US" dirty="0" smtClean="0"/>
              <a:t> It is </a:t>
            </a:r>
            <a:r>
              <a:rPr lang="en-US" dirty="0"/>
              <a:t>a combination of local and remote replication technologies.</a:t>
            </a:r>
          </a:p>
          <a:p>
            <a:r>
              <a:rPr lang="en-US" dirty="0"/>
              <a:t>A consistent PIT local replica of the source device is </a:t>
            </a:r>
            <a:r>
              <a:rPr lang="en-US" dirty="0" smtClean="0"/>
              <a:t>first </a:t>
            </a:r>
            <a:r>
              <a:rPr lang="en-US" dirty="0"/>
              <a:t>created. This </a:t>
            </a:r>
            <a:r>
              <a:rPr lang="en-US" dirty="0" smtClean="0"/>
              <a:t>is then </a:t>
            </a:r>
            <a:r>
              <a:rPr lang="en-US" dirty="0"/>
              <a:t>replicated to a remote replica on the target array.</a:t>
            </a:r>
            <a:endParaRPr lang="en-US" b="1" i="1" dirty="0" smtClean="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43</a:t>
            </a:fld>
            <a:endParaRPr lang="en-US"/>
          </a:p>
        </p:txBody>
      </p:sp>
      <p:pic>
        <p:nvPicPr>
          <p:cNvPr id="6" name="Picture 5"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341068" y="1418865"/>
            <a:ext cx="5359675" cy="3245017"/>
          </a:xfrm>
          <a:prstGeom prst="rect">
            <a:avLst/>
          </a:prstGeom>
        </p:spPr>
      </p:pic>
    </p:spTree>
    <p:extLst>
      <p:ext uri="{BB962C8B-B14F-4D97-AF65-F5344CB8AC3E}">
        <p14:creationId xmlns:p14="http://schemas.microsoft.com/office/powerpoint/2010/main" val="8214594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1097279" y="1199535"/>
            <a:ext cx="9567407" cy="5053781"/>
          </a:xfrm>
        </p:spPr>
        <p:txBody>
          <a:bodyPr>
            <a:normAutofit fontScale="92500"/>
          </a:bodyPr>
          <a:lstStyle/>
          <a:p>
            <a:r>
              <a:rPr lang="en-US" dirty="0" smtClean="0"/>
              <a:t>A </a:t>
            </a:r>
            <a:r>
              <a:rPr lang="en-US" dirty="0"/>
              <a:t>local replica of the source device </a:t>
            </a:r>
            <a:r>
              <a:rPr lang="en-US" dirty="0" smtClean="0"/>
              <a:t> - 10:00 </a:t>
            </a:r>
            <a:r>
              <a:rPr lang="en-US" dirty="0"/>
              <a:t>a.m., </a:t>
            </a:r>
            <a:endParaRPr lang="en-US" dirty="0" smtClean="0"/>
          </a:p>
          <a:p>
            <a:r>
              <a:rPr lang="en-US" dirty="0" smtClean="0"/>
              <a:t>Sent to remote replica - takes </a:t>
            </a:r>
            <a:r>
              <a:rPr lang="en-US" dirty="0"/>
              <a:t>1 </a:t>
            </a:r>
            <a:r>
              <a:rPr lang="en-US" dirty="0" smtClean="0"/>
              <a:t>hour to </a:t>
            </a:r>
            <a:r>
              <a:rPr lang="en-US" dirty="0"/>
              <a:t>complete. </a:t>
            </a:r>
            <a:endParaRPr lang="en-US" dirty="0" smtClean="0"/>
          </a:p>
          <a:p>
            <a:r>
              <a:rPr lang="en-US" dirty="0" smtClean="0"/>
              <a:t>Changes </a:t>
            </a:r>
            <a:r>
              <a:rPr lang="en-US" dirty="0"/>
              <a:t>made to the source device after 10:00 a.m. are tracked.</a:t>
            </a:r>
          </a:p>
          <a:p>
            <a:r>
              <a:rPr lang="en-US" dirty="0"/>
              <a:t>Another local replica of the source device is created at 11:00 a.m. </a:t>
            </a:r>
            <a:r>
              <a:rPr lang="en-US" dirty="0" smtClean="0"/>
              <a:t> </a:t>
            </a:r>
          </a:p>
          <a:p>
            <a:r>
              <a:rPr lang="en-US" dirty="0" smtClean="0"/>
              <a:t>During the </a:t>
            </a:r>
            <a:r>
              <a:rPr lang="en-US" dirty="0"/>
              <a:t>next cycle of transmission (11:00 a.m. data), the source data has moved </a:t>
            </a:r>
            <a:r>
              <a:rPr lang="en-US" dirty="0" smtClean="0"/>
              <a:t>to 12:00 </a:t>
            </a:r>
            <a:r>
              <a:rPr lang="en-US" dirty="0"/>
              <a:t>p.m. </a:t>
            </a:r>
            <a:endParaRPr lang="en-US" dirty="0" smtClean="0"/>
          </a:p>
          <a:p>
            <a:r>
              <a:rPr lang="en-US" dirty="0" smtClean="0"/>
              <a:t>The </a:t>
            </a:r>
            <a:r>
              <a:rPr lang="en-US" dirty="0"/>
              <a:t>local replica in the remote array has the 10:00 a.m. data </a:t>
            </a:r>
            <a:r>
              <a:rPr lang="en-US" dirty="0" smtClean="0"/>
              <a:t>until the </a:t>
            </a:r>
            <a:r>
              <a:rPr lang="en-US" dirty="0"/>
              <a:t>11:00 a.m. data is successfully transmitted to the remote replica. </a:t>
            </a:r>
            <a:endParaRPr lang="en-US" dirty="0" smtClean="0"/>
          </a:p>
          <a:p>
            <a:r>
              <a:rPr lang="en-US" dirty="0" smtClean="0"/>
              <a:t>If there is </a:t>
            </a:r>
            <a:r>
              <a:rPr lang="en-US" dirty="0"/>
              <a:t>a failure at the source site prior to the completion of transmission, then </a:t>
            </a:r>
            <a:r>
              <a:rPr lang="en-US" dirty="0" smtClean="0"/>
              <a:t>the worst-case </a:t>
            </a:r>
            <a:r>
              <a:rPr lang="en-US" dirty="0" err="1"/>
              <a:t>RPO</a:t>
            </a:r>
            <a:r>
              <a:rPr lang="en-US" dirty="0"/>
              <a:t> at the remote site would be 2 hours because the remote site </a:t>
            </a:r>
            <a:r>
              <a:rPr lang="en-US" dirty="0" smtClean="0"/>
              <a:t>has 10:00 </a:t>
            </a:r>
            <a:r>
              <a:rPr lang="en-US" dirty="0"/>
              <a:t>a.m. data.</a:t>
            </a:r>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44</a:t>
            </a:fld>
            <a:endParaRPr lang="en-US"/>
          </a:p>
        </p:txBody>
      </p:sp>
    </p:spTree>
    <p:extLst>
      <p:ext uri="{BB962C8B-B14F-4D97-AF65-F5344CB8AC3E}">
        <p14:creationId xmlns:p14="http://schemas.microsoft.com/office/powerpoint/2010/main" val="14543606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Network-Based Remote Replication</a:t>
            </a:r>
          </a:p>
        </p:txBody>
      </p:sp>
      <p:sp>
        <p:nvSpPr>
          <p:cNvPr id="3" name="Content Placeholder 2"/>
          <p:cNvSpPr>
            <a:spLocks noGrp="1"/>
          </p:cNvSpPr>
          <p:nvPr>
            <p:ph idx="1"/>
          </p:nvPr>
        </p:nvSpPr>
        <p:spPr/>
        <p:txBody>
          <a:bodyPr>
            <a:normAutofit/>
          </a:bodyPr>
          <a:lstStyle/>
          <a:p>
            <a:r>
              <a:rPr lang="en-US" dirty="0" smtClean="0"/>
              <a:t>The </a:t>
            </a:r>
            <a:r>
              <a:rPr lang="en-US" dirty="0"/>
              <a:t>replication occurs at the network </a:t>
            </a:r>
            <a:r>
              <a:rPr lang="en-US" dirty="0" smtClean="0"/>
              <a:t>layer between </a:t>
            </a:r>
            <a:r>
              <a:rPr lang="en-US" dirty="0"/>
              <a:t>the host and storage array</a:t>
            </a:r>
            <a:r>
              <a:rPr lang="en-US" dirty="0" smtClean="0"/>
              <a:t>.</a:t>
            </a:r>
          </a:p>
          <a:p>
            <a:r>
              <a:rPr lang="en-US" b="1" i="1" dirty="0" err="1" smtClean="0"/>
              <a:t>CDP</a:t>
            </a:r>
            <a:r>
              <a:rPr lang="en-US" b="1" i="1" dirty="0" smtClean="0"/>
              <a:t> (Continuous Data Protection) </a:t>
            </a:r>
            <a:r>
              <a:rPr lang="en-US" b="1" i="1" dirty="0"/>
              <a:t>Remote </a:t>
            </a:r>
            <a:r>
              <a:rPr lang="en-US" b="1" i="1" dirty="0" smtClean="0"/>
              <a:t>Replication</a:t>
            </a:r>
          </a:p>
          <a:p>
            <a:r>
              <a:rPr lang="en-US" dirty="0" smtClean="0"/>
              <a:t>Provides </a:t>
            </a:r>
            <a:r>
              <a:rPr lang="en-US" dirty="0"/>
              <a:t>any-point-in-time </a:t>
            </a:r>
            <a:r>
              <a:rPr lang="en-US" dirty="0" smtClean="0"/>
              <a:t>recovery capability</a:t>
            </a:r>
            <a:r>
              <a:rPr lang="en-US" dirty="0"/>
              <a:t>, which enables the target </a:t>
            </a:r>
            <a:r>
              <a:rPr lang="en-US" dirty="0" err="1"/>
              <a:t>LUNs</a:t>
            </a:r>
            <a:r>
              <a:rPr lang="en-US" dirty="0"/>
              <a:t> to be rolled back to any </a:t>
            </a:r>
            <a:r>
              <a:rPr lang="en-US" dirty="0" smtClean="0"/>
              <a:t>previous point </a:t>
            </a:r>
            <a:r>
              <a:rPr lang="en-US" dirty="0"/>
              <a:t>in time</a:t>
            </a:r>
            <a:r>
              <a:rPr lang="en-US" dirty="0" smtClean="0"/>
              <a:t>.</a:t>
            </a:r>
          </a:p>
          <a:p>
            <a:r>
              <a:rPr lang="en-US" dirty="0" smtClean="0"/>
              <a:t>Uses </a:t>
            </a:r>
            <a:r>
              <a:rPr lang="en-US" dirty="0"/>
              <a:t>a </a:t>
            </a:r>
            <a:r>
              <a:rPr lang="en-US" i="1" dirty="0"/>
              <a:t>journal volume</a:t>
            </a:r>
            <a:r>
              <a:rPr lang="en-US" dirty="0"/>
              <a:t>, </a:t>
            </a:r>
            <a:r>
              <a:rPr lang="en-US" i="1" dirty="0" err="1"/>
              <a:t>CDP</a:t>
            </a:r>
            <a:r>
              <a:rPr lang="en-US" i="1" dirty="0"/>
              <a:t> appliance</a:t>
            </a:r>
            <a:r>
              <a:rPr lang="en-US" dirty="0"/>
              <a:t>, or </a:t>
            </a:r>
            <a:r>
              <a:rPr lang="en-US" dirty="0" err="1"/>
              <a:t>CDP</a:t>
            </a:r>
            <a:r>
              <a:rPr lang="en-US" dirty="0"/>
              <a:t> software installed on a </a:t>
            </a:r>
            <a:r>
              <a:rPr lang="en-US" dirty="0" smtClean="0"/>
              <a:t>separate host </a:t>
            </a:r>
            <a:r>
              <a:rPr lang="en-US" dirty="0"/>
              <a:t>(</a:t>
            </a:r>
            <a:r>
              <a:rPr lang="en-US" i="1" dirty="0"/>
              <a:t>host</a:t>
            </a:r>
            <a:r>
              <a:rPr lang="en-US" dirty="0"/>
              <a:t>-</a:t>
            </a:r>
            <a:r>
              <a:rPr lang="en-US" i="1" dirty="0"/>
              <a:t>based </a:t>
            </a:r>
            <a:r>
              <a:rPr lang="en-US" i="1" dirty="0" err="1"/>
              <a:t>CDP</a:t>
            </a:r>
            <a:r>
              <a:rPr lang="en-US" dirty="0"/>
              <a:t>), and a </a:t>
            </a:r>
            <a:r>
              <a:rPr lang="en-US" i="1" dirty="0"/>
              <a:t>write splitter </a:t>
            </a:r>
            <a:r>
              <a:rPr lang="en-US" dirty="0"/>
              <a:t>to perform replication between sites</a:t>
            </a:r>
            <a:r>
              <a:rPr lang="en-US" dirty="0" smtClean="0"/>
              <a:t>. The </a:t>
            </a:r>
            <a:r>
              <a:rPr lang="en-US" dirty="0" err="1"/>
              <a:t>CDP</a:t>
            </a:r>
            <a:r>
              <a:rPr lang="en-US" dirty="0"/>
              <a:t> appliance is maintained at both source and remote sites.</a:t>
            </a:r>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45</a:t>
            </a:fld>
            <a:endParaRPr lang="en-US"/>
          </a:p>
        </p:txBody>
      </p:sp>
    </p:spTree>
    <p:extLst>
      <p:ext uri="{BB962C8B-B14F-4D97-AF65-F5344CB8AC3E}">
        <p14:creationId xmlns:p14="http://schemas.microsoft.com/office/powerpoint/2010/main" val="25397896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a:bodyPr>
          <a:lstStyle/>
          <a:p>
            <a:r>
              <a:rPr lang="en-US" b="1" dirty="0"/>
              <a:t>Journal Volume</a:t>
            </a:r>
            <a:r>
              <a:rPr lang="en-US" dirty="0"/>
              <a:t> – It is used to store all the data that has changed on the production volume from the time the replication session started. The journal contains the metadata and data that will allow rollback to any recovery points. The amount of space that is configured for the journal determines how far back the recovery points can go.</a:t>
            </a:r>
          </a:p>
          <a:p>
            <a:r>
              <a:rPr lang="en-US" b="1" dirty="0" err="1"/>
              <a:t>CDP</a:t>
            </a:r>
            <a:r>
              <a:rPr lang="en-US" b="1" dirty="0"/>
              <a:t> Appliance</a:t>
            </a:r>
            <a:r>
              <a:rPr lang="en-US" dirty="0"/>
              <a:t> – A </a:t>
            </a:r>
            <a:r>
              <a:rPr lang="en-US" dirty="0" err="1"/>
              <a:t>CDP</a:t>
            </a:r>
            <a:r>
              <a:rPr lang="en-US" dirty="0"/>
              <a:t> appliance is an intelligent hardware platform that runs the </a:t>
            </a:r>
            <a:r>
              <a:rPr lang="en-US" dirty="0" err="1"/>
              <a:t>CDP</a:t>
            </a:r>
            <a:r>
              <a:rPr lang="en-US" dirty="0"/>
              <a:t> software and manages local and remote data replications.</a:t>
            </a:r>
          </a:p>
          <a:p>
            <a:r>
              <a:rPr lang="en-US" b="1" dirty="0"/>
              <a:t>Write Splitter</a:t>
            </a:r>
            <a:r>
              <a:rPr lang="en-US" dirty="0"/>
              <a:t> – Write splitters intercept writes to the production volume from the server or host and split each write into two copies. Write splitting can be performed at the host , fabric, or storage system level.</a:t>
            </a:r>
          </a:p>
          <a:p>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46</a:t>
            </a:fld>
            <a:endParaRPr lang="en-US"/>
          </a:p>
        </p:txBody>
      </p:sp>
    </p:spTree>
    <p:extLst>
      <p:ext uri="{BB962C8B-B14F-4D97-AF65-F5344CB8AC3E}">
        <p14:creationId xmlns:p14="http://schemas.microsoft.com/office/powerpoint/2010/main" val="19171257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err="1" smtClean="0"/>
              <a:t>CDP</a:t>
            </a:r>
            <a:r>
              <a:rPr lang="en-US" dirty="0" smtClean="0"/>
              <a:t> Works?</a:t>
            </a:r>
            <a:endParaRPr lang="en-US" dirty="0"/>
          </a:p>
        </p:txBody>
      </p:sp>
      <p:pic>
        <p:nvPicPr>
          <p:cNvPr id="6" name="Content Placeholder 5"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627974" y="1297814"/>
            <a:ext cx="8102433" cy="4767006"/>
          </a:xfrm>
        </p:spPr>
      </p:pic>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47</a:t>
            </a:fld>
            <a:endParaRPr lang="en-US"/>
          </a:p>
        </p:txBody>
      </p:sp>
    </p:spTree>
    <p:extLst>
      <p:ext uri="{BB962C8B-B14F-4D97-AF65-F5344CB8AC3E}">
        <p14:creationId xmlns:p14="http://schemas.microsoft.com/office/powerpoint/2010/main" val="1156081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Backup?</a:t>
            </a:r>
            <a:endParaRPr lang="en-US" dirty="0"/>
          </a:p>
        </p:txBody>
      </p:sp>
      <p:pic>
        <p:nvPicPr>
          <p:cNvPr id="6" name="Content Placeholder 5"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378536" y="1699259"/>
            <a:ext cx="8844563" cy="4592210"/>
          </a:xfrm>
        </p:spPr>
      </p:pic>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5</a:t>
            </a:fld>
            <a:endParaRPr lang="en-US"/>
          </a:p>
        </p:txBody>
      </p:sp>
      <p:sp>
        <p:nvSpPr>
          <p:cNvPr id="7" name="Rectangle 6"/>
          <p:cNvSpPr/>
          <p:nvPr/>
        </p:nvSpPr>
        <p:spPr>
          <a:xfrm>
            <a:off x="1378535" y="1153436"/>
            <a:ext cx="8719621" cy="646331"/>
          </a:xfrm>
          <a:prstGeom prst="rect">
            <a:avLst/>
          </a:prstGeom>
        </p:spPr>
        <p:txBody>
          <a:bodyPr wrap="square">
            <a:spAutoFit/>
          </a:bodyPr>
          <a:lstStyle/>
          <a:p>
            <a:r>
              <a:rPr lang="en-US" dirty="0">
                <a:solidFill>
                  <a:schemeClr val="bg2">
                    <a:lumMod val="25000"/>
                  </a:schemeClr>
                </a:solidFill>
                <a:latin typeface="arial" panose="020B0604020202020204" pitchFamily="34" charset="0"/>
              </a:rPr>
              <a:t>A </a:t>
            </a:r>
            <a:r>
              <a:rPr lang="en-US" b="1" dirty="0">
                <a:solidFill>
                  <a:schemeClr val="bg2">
                    <a:lumMod val="25000"/>
                  </a:schemeClr>
                </a:solidFill>
                <a:latin typeface="arial" panose="020B0604020202020204" pitchFamily="34" charset="0"/>
              </a:rPr>
              <a:t>backup</a:t>
            </a:r>
            <a:r>
              <a:rPr lang="en-US" dirty="0">
                <a:solidFill>
                  <a:schemeClr val="bg2">
                    <a:lumMod val="25000"/>
                  </a:schemeClr>
                </a:solidFill>
                <a:latin typeface="arial" panose="020B0604020202020204" pitchFamily="34" charset="0"/>
              </a:rPr>
              <a:t> is a copy of important data that is stored on an alternative location, so it can be recovered if deleted or it becomes corrupted.</a:t>
            </a:r>
            <a:endParaRPr lang="en-US" dirty="0">
              <a:solidFill>
                <a:schemeClr val="bg2">
                  <a:lumMod val="25000"/>
                </a:schemeClr>
              </a:solidFill>
            </a:endParaRPr>
          </a:p>
        </p:txBody>
      </p:sp>
    </p:spTree>
    <p:extLst>
      <p:ext uri="{BB962C8B-B14F-4D97-AF65-F5344CB8AC3E}">
        <p14:creationId xmlns:p14="http://schemas.microsoft.com/office/powerpoint/2010/main" val="5441368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Replica Versus Backup Copy</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13263536"/>
              </p:ext>
            </p:extLst>
          </p:nvPr>
        </p:nvGraphicFramePr>
        <p:xfrm>
          <a:off x="1096963" y="1200150"/>
          <a:ext cx="9207501" cy="3810000"/>
        </p:xfrm>
        <a:graphic>
          <a:graphicData uri="http://schemas.openxmlformats.org/drawingml/2006/table">
            <a:tbl>
              <a:tblPr firstRow="1" bandRow="1">
                <a:tableStyleId>{BC89EF96-8CEA-46FF-86C4-4CE0E7609802}</a:tableStyleId>
              </a:tblPr>
              <a:tblGrid>
                <a:gridCol w="3069167">
                  <a:extLst>
                    <a:ext uri="{9D8B030D-6E8A-4147-A177-3AD203B41FA5}">
                      <a16:colId xmlns:a16="http://schemas.microsoft.com/office/drawing/2014/main" val="232986927"/>
                    </a:ext>
                  </a:extLst>
                </a:gridCol>
                <a:gridCol w="3069167">
                  <a:extLst>
                    <a:ext uri="{9D8B030D-6E8A-4147-A177-3AD203B41FA5}">
                      <a16:colId xmlns:a16="http://schemas.microsoft.com/office/drawing/2014/main" val="459535714"/>
                    </a:ext>
                  </a:extLst>
                </a:gridCol>
                <a:gridCol w="3069167">
                  <a:extLst>
                    <a:ext uri="{9D8B030D-6E8A-4147-A177-3AD203B41FA5}">
                      <a16:colId xmlns:a16="http://schemas.microsoft.com/office/drawing/2014/main" val="1685005567"/>
                    </a:ext>
                  </a:extLst>
                </a:gridCol>
              </a:tblGrid>
              <a:tr h="370840">
                <a:tc>
                  <a:txBody>
                    <a:bodyPr/>
                    <a:lstStyle/>
                    <a:p>
                      <a:r>
                        <a:rPr lang="en-US" sz="2000" dirty="0" smtClean="0"/>
                        <a:t>Parameter</a:t>
                      </a:r>
                      <a:endParaRPr lang="en-US" sz="2000" b="0" dirty="0">
                        <a:latin typeface="Century Gothic" panose="020B0502020202020204" pitchFamily="34" charset="0"/>
                      </a:endParaRPr>
                    </a:p>
                  </a:txBody>
                  <a:tcPr/>
                </a:tc>
                <a:tc>
                  <a:txBody>
                    <a:bodyPr/>
                    <a:lstStyle/>
                    <a:p>
                      <a:r>
                        <a:rPr lang="en-US" sz="2000" dirty="0" smtClean="0"/>
                        <a:t>Replication</a:t>
                      </a:r>
                      <a:endParaRPr lang="en-US" sz="2000" b="0" dirty="0">
                        <a:latin typeface="Century Gothic" panose="020B0502020202020204" pitchFamily="34" charset="0"/>
                      </a:endParaRPr>
                    </a:p>
                  </a:txBody>
                  <a:tcPr/>
                </a:tc>
                <a:tc>
                  <a:txBody>
                    <a:bodyPr/>
                    <a:lstStyle/>
                    <a:p>
                      <a:r>
                        <a:rPr lang="en-US" sz="2000" dirty="0" smtClean="0"/>
                        <a:t>Backup</a:t>
                      </a:r>
                      <a:endParaRPr lang="en-US" sz="2000" b="0" dirty="0">
                        <a:latin typeface="Century Gothic" panose="020B0502020202020204" pitchFamily="34" charset="0"/>
                      </a:endParaRPr>
                    </a:p>
                  </a:txBody>
                  <a:tcPr/>
                </a:tc>
                <a:extLst>
                  <a:ext uri="{0D108BD9-81ED-4DB2-BD59-A6C34878D82A}">
                    <a16:rowId xmlns:a16="http://schemas.microsoft.com/office/drawing/2014/main" val="306100906"/>
                  </a:ext>
                </a:extLst>
              </a:tr>
              <a:tr h="370840">
                <a:tc>
                  <a:txBody>
                    <a:bodyPr/>
                    <a:lstStyle/>
                    <a:p>
                      <a:r>
                        <a:rPr lang="en-US" sz="2000" dirty="0" smtClean="0"/>
                        <a:t>Availability/Response Time</a:t>
                      </a:r>
                      <a:endParaRPr lang="en-US" sz="2000" b="0" dirty="0">
                        <a:latin typeface="Century Gothic" panose="020B0502020202020204" pitchFamily="34" charset="0"/>
                      </a:endParaRPr>
                    </a:p>
                  </a:txBody>
                  <a:tcPr/>
                </a:tc>
                <a:tc>
                  <a:txBody>
                    <a:bodyPr/>
                    <a:lstStyle/>
                    <a:p>
                      <a:r>
                        <a:rPr lang="en-US" sz="2000" u="none" strike="noStrike" kern="1200" baseline="0" dirty="0" smtClean="0"/>
                        <a:t>immediately accessible by applications</a:t>
                      </a:r>
                      <a:endParaRPr lang="en-US" sz="2000" b="0" dirty="0">
                        <a:latin typeface="Century Gothic" panose="020B0502020202020204" pitchFamily="34" charset="0"/>
                      </a:endParaRPr>
                    </a:p>
                  </a:txBody>
                  <a:tcPr/>
                </a:tc>
                <a:tc>
                  <a:txBody>
                    <a:bodyPr/>
                    <a:lstStyle/>
                    <a:p>
                      <a:r>
                        <a:rPr lang="en-US" sz="2000" u="none" strike="noStrike" kern="1200" baseline="0" dirty="0" smtClean="0"/>
                        <a:t>backup copy must be restored by backup software to make it accessible</a:t>
                      </a:r>
                      <a:endParaRPr lang="en-US" sz="2000" b="0" dirty="0">
                        <a:latin typeface="Century Gothic" panose="020B0502020202020204" pitchFamily="34" charset="0"/>
                      </a:endParaRPr>
                    </a:p>
                  </a:txBody>
                  <a:tcPr/>
                </a:tc>
                <a:extLst>
                  <a:ext uri="{0D108BD9-81ED-4DB2-BD59-A6C34878D82A}">
                    <a16:rowId xmlns:a16="http://schemas.microsoft.com/office/drawing/2014/main" val="3324834711"/>
                  </a:ext>
                </a:extLst>
              </a:tr>
              <a:tr h="370840">
                <a:tc>
                  <a:txBody>
                    <a:bodyPr/>
                    <a:lstStyle/>
                    <a:p>
                      <a:r>
                        <a:rPr lang="en-US" sz="2000" dirty="0" smtClean="0"/>
                        <a:t>Age of Data</a:t>
                      </a:r>
                      <a:endParaRPr lang="en-US" sz="2000" b="0" dirty="0">
                        <a:latin typeface="Century Gothic" panose="020B0502020202020204" pitchFamily="34" charset="0"/>
                      </a:endParaRPr>
                    </a:p>
                  </a:txBody>
                  <a:tcPr/>
                </a:tc>
                <a:tc>
                  <a:txBody>
                    <a:bodyPr/>
                    <a:lstStyle/>
                    <a:p>
                      <a:r>
                        <a:rPr lang="en-US" sz="2000" dirty="0" smtClean="0"/>
                        <a:t>Current/Live</a:t>
                      </a:r>
                      <a:endParaRPr lang="en-US" sz="2000" b="0" dirty="0">
                        <a:latin typeface="Century Gothic" panose="020B0502020202020204" pitchFamily="34" charset="0"/>
                      </a:endParaRPr>
                    </a:p>
                  </a:txBody>
                  <a:tcPr/>
                </a:tc>
                <a:tc>
                  <a:txBody>
                    <a:bodyPr/>
                    <a:lstStyle/>
                    <a:p>
                      <a:r>
                        <a:rPr lang="en-US" sz="2000" u="none" strike="noStrike" kern="1200" baseline="0" dirty="0" smtClean="0"/>
                        <a:t>point-in-time copy (</a:t>
                      </a:r>
                      <a:r>
                        <a:rPr lang="en-US" sz="2000" u="none" strike="noStrike" kern="1200" baseline="0" dirty="0" err="1" smtClean="0"/>
                        <a:t>out-dated</a:t>
                      </a:r>
                      <a:r>
                        <a:rPr lang="en-US" sz="2000" u="none" strike="noStrike" kern="1200" baseline="0" dirty="0" smtClean="0"/>
                        <a:t>)</a:t>
                      </a:r>
                      <a:endParaRPr lang="en-US" sz="2000" b="0" dirty="0">
                        <a:latin typeface="Century Gothic" panose="020B0502020202020204" pitchFamily="34" charset="0"/>
                      </a:endParaRPr>
                    </a:p>
                  </a:txBody>
                  <a:tcPr/>
                </a:tc>
                <a:extLst>
                  <a:ext uri="{0D108BD9-81ED-4DB2-BD59-A6C34878D82A}">
                    <a16:rowId xmlns:a16="http://schemas.microsoft.com/office/drawing/2014/main" val="3715573855"/>
                  </a:ext>
                </a:extLst>
              </a:tr>
              <a:tr h="370840">
                <a:tc>
                  <a:txBody>
                    <a:bodyPr/>
                    <a:lstStyle/>
                    <a:p>
                      <a:r>
                        <a:rPr lang="en-US" sz="2000" dirty="0" smtClean="0"/>
                        <a:t>Uses</a:t>
                      </a:r>
                      <a:endParaRPr lang="en-US" sz="2000" b="0" dirty="0">
                        <a:latin typeface="Century Gothic" panose="020B0502020202020204" pitchFamily="34" charset="0"/>
                      </a:endParaRPr>
                    </a:p>
                  </a:txBody>
                  <a:tcPr/>
                </a:tc>
                <a:tc>
                  <a:txBody>
                    <a:bodyPr/>
                    <a:lstStyle/>
                    <a:p>
                      <a:r>
                        <a:rPr lang="en-US" sz="2000" u="none" strike="noStrike" kern="1200" baseline="0" dirty="0" smtClean="0"/>
                        <a:t>used for recovery, restart, backup, reporting, and testing</a:t>
                      </a:r>
                      <a:endParaRPr lang="en-US" sz="2000" b="0" dirty="0">
                        <a:latin typeface="Century Gothic" panose="020B0502020202020204" pitchFamily="34" charset="0"/>
                      </a:endParaRPr>
                    </a:p>
                  </a:txBody>
                  <a:tcPr/>
                </a:tc>
                <a:tc>
                  <a:txBody>
                    <a:bodyPr/>
                    <a:lstStyle/>
                    <a:p>
                      <a:r>
                        <a:rPr lang="en-US" sz="2000" u="none" strike="noStrike" kern="1200" baseline="0" dirty="0" smtClean="0"/>
                        <a:t>used for operational or disaster recovery</a:t>
                      </a:r>
                      <a:endParaRPr lang="en-US" sz="2000" b="0" dirty="0">
                        <a:latin typeface="Century Gothic" panose="020B0502020202020204" pitchFamily="34" charset="0"/>
                      </a:endParaRPr>
                    </a:p>
                  </a:txBody>
                  <a:tcPr/>
                </a:tc>
                <a:extLst>
                  <a:ext uri="{0D108BD9-81ED-4DB2-BD59-A6C34878D82A}">
                    <a16:rowId xmlns:a16="http://schemas.microsoft.com/office/drawing/2014/main" val="2880405384"/>
                  </a:ext>
                </a:extLst>
              </a:tr>
              <a:tr h="370840">
                <a:tc>
                  <a:txBody>
                    <a:bodyPr/>
                    <a:lstStyle/>
                    <a:p>
                      <a:r>
                        <a:rPr lang="en-US" sz="2000" dirty="0" smtClean="0"/>
                        <a:t>Access Speed</a:t>
                      </a:r>
                      <a:endParaRPr lang="en-US" sz="2000" b="0" dirty="0">
                        <a:latin typeface="Century Gothic" panose="020B0502020202020204" pitchFamily="34" charset="0"/>
                      </a:endParaRPr>
                    </a:p>
                  </a:txBody>
                  <a:tcPr/>
                </a:tc>
                <a:tc>
                  <a:txBody>
                    <a:bodyPr/>
                    <a:lstStyle/>
                    <a:p>
                      <a:r>
                        <a:rPr lang="en-US" sz="2000" dirty="0" smtClean="0"/>
                        <a:t>Faster</a:t>
                      </a:r>
                      <a:endParaRPr lang="en-US" sz="2000" b="0" dirty="0">
                        <a:latin typeface="Century Gothic" panose="020B0502020202020204" pitchFamily="34" charset="0"/>
                      </a:endParaRPr>
                    </a:p>
                  </a:txBody>
                  <a:tcPr/>
                </a:tc>
                <a:tc>
                  <a:txBody>
                    <a:bodyPr/>
                    <a:lstStyle/>
                    <a:p>
                      <a:r>
                        <a:rPr lang="en-US" sz="2000" dirty="0" smtClean="0"/>
                        <a:t>Slower</a:t>
                      </a:r>
                      <a:endParaRPr lang="en-US" sz="2000" b="0" dirty="0">
                        <a:latin typeface="Century Gothic" panose="020B0502020202020204" pitchFamily="34" charset="0"/>
                      </a:endParaRPr>
                    </a:p>
                  </a:txBody>
                  <a:tcPr/>
                </a:tc>
                <a:extLst>
                  <a:ext uri="{0D108BD9-81ED-4DB2-BD59-A6C34878D82A}">
                    <a16:rowId xmlns:a16="http://schemas.microsoft.com/office/drawing/2014/main" val="2849208186"/>
                  </a:ext>
                </a:extLst>
              </a:tr>
            </a:tbl>
          </a:graphicData>
        </a:graphic>
      </p:graphicFrame>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6</a:t>
            </a:fld>
            <a:endParaRPr lang="en-US"/>
          </a:p>
        </p:txBody>
      </p:sp>
      <p:sp>
        <p:nvSpPr>
          <p:cNvPr id="7" name="Rectangle 6"/>
          <p:cNvSpPr/>
          <p:nvPr/>
        </p:nvSpPr>
        <p:spPr>
          <a:xfrm>
            <a:off x="1096963" y="5180969"/>
            <a:ext cx="5160387" cy="461665"/>
          </a:xfrm>
          <a:prstGeom prst="rect">
            <a:avLst/>
          </a:prstGeom>
        </p:spPr>
        <p:txBody>
          <a:bodyPr wrap="none">
            <a:spAutoFit/>
          </a:bodyPr>
          <a:lstStyle/>
          <a:p>
            <a:r>
              <a:rPr lang="en-US" sz="2400" b="1" dirty="0">
                <a:solidFill>
                  <a:srgbClr val="0A0A0A"/>
                </a:solidFill>
                <a:latin typeface="ProximaNova-Semibold"/>
              </a:rPr>
              <a:t>Can Replication Replace Backup?</a:t>
            </a:r>
            <a:endParaRPr lang="en-US" sz="2400" b="1" i="0" dirty="0">
              <a:solidFill>
                <a:srgbClr val="0A0A0A"/>
              </a:solidFill>
              <a:effectLst/>
              <a:latin typeface="ProximaNova-Semibold"/>
            </a:endParaRPr>
          </a:p>
        </p:txBody>
      </p:sp>
    </p:spTree>
    <p:extLst>
      <p:ext uri="{BB962C8B-B14F-4D97-AF65-F5344CB8AC3E}">
        <p14:creationId xmlns:p14="http://schemas.microsoft.com/office/powerpoint/2010/main" val="37077585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Terminology</a:t>
            </a:r>
          </a:p>
        </p:txBody>
      </p:sp>
      <p:sp>
        <p:nvSpPr>
          <p:cNvPr id="3" name="Content Placeholder 2"/>
          <p:cNvSpPr>
            <a:spLocks noGrp="1"/>
          </p:cNvSpPr>
          <p:nvPr>
            <p:ph idx="1"/>
          </p:nvPr>
        </p:nvSpPr>
        <p:spPr/>
        <p:txBody>
          <a:bodyPr>
            <a:normAutofit lnSpcReduction="10000"/>
          </a:bodyPr>
          <a:lstStyle/>
          <a:p>
            <a:r>
              <a:rPr lang="en-US" b="1" dirty="0"/>
              <a:t>Source: </a:t>
            </a:r>
            <a:r>
              <a:rPr lang="en-US" dirty="0"/>
              <a:t>A host accessing the production data from one or more </a:t>
            </a:r>
            <a:r>
              <a:rPr lang="en-US" dirty="0" err="1"/>
              <a:t>LUNs</a:t>
            </a:r>
            <a:r>
              <a:rPr lang="en-US" dirty="0"/>
              <a:t> </a:t>
            </a:r>
            <a:r>
              <a:rPr lang="en-US" dirty="0" smtClean="0"/>
              <a:t>on the </a:t>
            </a:r>
            <a:r>
              <a:rPr lang="en-US" dirty="0"/>
              <a:t>storage array is called a </a:t>
            </a:r>
            <a:r>
              <a:rPr lang="en-US" i="1" dirty="0"/>
              <a:t>production host</a:t>
            </a:r>
            <a:r>
              <a:rPr lang="en-US" dirty="0"/>
              <a:t>, and these </a:t>
            </a:r>
            <a:r>
              <a:rPr lang="en-US" dirty="0" err="1"/>
              <a:t>LUNs</a:t>
            </a:r>
            <a:r>
              <a:rPr lang="en-US" dirty="0"/>
              <a:t> are known </a:t>
            </a:r>
            <a:r>
              <a:rPr lang="en-US" dirty="0" smtClean="0"/>
              <a:t>as source </a:t>
            </a:r>
            <a:r>
              <a:rPr lang="en-US" dirty="0" err="1"/>
              <a:t>LUNs</a:t>
            </a:r>
            <a:r>
              <a:rPr lang="en-US" dirty="0"/>
              <a:t> </a:t>
            </a:r>
            <a:r>
              <a:rPr lang="en-US" dirty="0" smtClean="0"/>
              <a:t>(devices/volumes</a:t>
            </a:r>
            <a:r>
              <a:rPr lang="en-US" dirty="0"/>
              <a:t>), production </a:t>
            </a:r>
            <a:r>
              <a:rPr lang="en-US" dirty="0" err="1"/>
              <a:t>LUNs</a:t>
            </a:r>
            <a:r>
              <a:rPr lang="en-US" dirty="0"/>
              <a:t>, or simply the </a:t>
            </a:r>
            <a:r>
              <a:rPr lang="en-US" i="1" dirty="0"/>
              <a:t>source</a:t>
            </a:r>
            <a:r>
              <a:rPr lang="en-US" dirty="0" smtClean="0"/>
              <a:t>.</a:t>
            </a:r>
          </a:p>
          <a:p>
            <a:r>
              <a:rPr lang="en-US" b="1" dirty="0"/>
              <a:t>Target: </a:t>
            </a:r>
            <a:r>
              <a:rPr lang="en-US" dirty="0"/>
              <a:t>A </a:t>
            </a:r>
            <a:r>
              <a:rPr lang="en-US" dirty="0" err="1"/>
              <a:t>LUN</a:t>
            </a:r>
            <a:r>
              <a:rPr lang="en-US" dirty="0"/>
              <a:t> (or </a:t>
            </a:r>
            <a:r>
              <a:rPr lang="en-US" dirty="0" err="1"/>
              <a:t>LUNs</a:t>
            </a:r>
            <a:r>
              <a:rPr lang="en-US" dirty="0"/>
              <a:t>) on which the production data is replicated, </a:t>
            </a:r>
            <a:r>
              <a:rPr lang="en-US" dirty="0" smtClean="0"/>
              <a:t>is called </a:t>
            </a:r>
            <a:r>
              <a:rPr lang="en-US" dirty="0"/>
              <a:t>the target </a:t>
            </a:r>
            <a:r>
              <a:rPr lang="en-US" dirty="0" err="1"/>
              <a:t>LUN</a:t>
            </a:r>
            <a:r>
              <a:rPr lang="en-US" dirty="0"/>
              <a:t> or simply the </a:t>
            </a:r>
            <a:r>
              <a:rPr lang="en-US" i="1" dirty="0"/>
              <a:t>target </a:t>
            </a:r>
            <a:r>
              <a:rPr lang="en-US" dirty="0"/>
              <a:t>or </a:t>
            </a:r>
            <a:r>
              <a:rPr lang="en-US" dirty="0" smtClean="0"/>
              <a:t>replica</a:t>
            </a:r>
          </a:p>
          <a:p>
            <a:r>
              <a:rPr lang="en-US" b="1" dirty="0"/>
              <a:t>Point-in-Time (PIT) and continuous replica: </a:t>
            </a:r>
            <a:r>
              <a:rPr lang="en-US" dirty="0"/>
              <a:t>identical image of the </a:t>
            </a:r>
            <a:r>
              <a:rPr lang="en-US" dirty="0" smtClean="0"/>
              <a:t>source at </a:t>
            </a:r>
            <a:r>
              <a:rPr lang="en-US" dirty="0"/>
              <a:t>some </a:t>
            </a:r>
            <a:r>
              <a:rPr lang="en-US" dirty="0" smtClean="0"/>
              <a:t>specific timestamp. The </a:t>
            </a:r>
            <a:r>
              <a:rPr lang="en-US" b="1" dirty="0" smtClean="0">
                <a:solidFill>
                  <a:srgbClr val="C00000"/>
                </a:solidFill>
              </a:rPr>
              <a:t>continuous</a:t>
            </a:r>
            <a:r>
              <a:rPr lang="en-US" dirty="0" smtClean="0"/>
              <a:t> </a:t>
            </a:r>
            <a:r>
              <a:rPr lang="en-US" dirty="0"/>
              <a:t>replica is in-sync with the </a:t>
            </a:r>
            <a:r>
              <a:rPr lang="en-US" dirty="0" smtClean="0"/>
              <a:t>production data </a:t>
            </a:r>
            <a:r>
              <a:rPr lang="en-US" dirty="0"/>
              <a:t>at all times</a:t>
            </a:r>
            <a:r>
              <a:rPr lang="en-US" dirty="0" smtClean="0"/>
              <a:t>.</a:t>
            </a:r>
          </a:p>
          <a:p>
            <a:r>
              <a:rPr lang="en-US" b="1" dirty="0"/>
              <a:t>Recoverability and </a:t>
            </a:r>
            <a:r>
              <a:rPr lang="en-US" b="1" dirty="0" err="1"/>
              <a:t>restartability</a:t>
            </a:r>
            <a:r>
              <a:rPr lang="en-US" b="1" dirty="0"/>
              <a:t>: </a:t>
            </a:r>
            <a:r>
              <a:rPr lang="en-US" dirty="0"/>
              <a:t>Recoverability enables </a:t>
            </a:r>
            <a:r>
              <a:rPr lang="en-US" dirty="0" smtClean="0"/>
              <a:t>restoration of </a:t>
            </a:r>
            <a:r>
              <a:rPr lang="en-US" dirty="0"/>
              <a:t>data from the replicas to the source if data loss or corruption occurs.</a:t>
            </a:r>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7</a:t>
            </a:fld>
            <a:endParaRPr lang="en-US"/>
          </a:p>
        </p:txBody>
      </p:sp>
    </p:spTree>
    <p:extLst>
      <p:ext uri="{BB962C8B-B14F-4D97-AF65-F5344CB8AC3E}">
        <p14:creationId xmlns:p14="http://schemas.microsoft.com/office/powerpoint/2010/main" val="162922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Uses of Local Replicas</a:t>
            </a:r>
          </a:p>
        </p:txBody>
      </p:sp>
      <p:sp>
        <p:nvSpPr>
          <p:cNvPr id="3" name="Content Placeholder 2"/>
          <p:cNvSpPr>
            <a:spLocks noGrp="1"/>
          </p:cNvSpPr>
          <p:nvPr>
            <p:ph idx="1"/>
          </p:nvPr>
        </p:nvSpPr>
        <p:spPr>
          <a:xfrm>
            <a:off x="1097279" y="1199535"/>
            <a:ext cx="9458077" cy="5053781"/>
          </a:xfrm>
        </p:spPr>
        <p:txBody>
          <a:bodyPr/>
          <a:lstStyle/>
          <a:p>
            <a:r>
              <a:rPr lang="en-US" b="1" dirty="0"/>
              <a:t>Alternative source for </a:t>
            </a:r>
            <a:r>
              <a:rPr lang="en-US" b="1" dirty="0" smtClean="0"/>
              <a:t>backup – </a:t>
            </a:r>
            <a:r>
              <a:rPr lang="en-US" dirty="0" smtClean="0"/>
              <a:t>relieved copying from production </a:t>
            </a:r>
            <a:r>
              <a:rPr lang="en-US" dirty="0" err="1" smtClean="0"/>
              <a:t>LUN</a:t>
            </a:r>
            <a:r>
              <a:rPr lang="en-US" dirty="0" smtClean="0"/>
              <a:t> to backup device.</a:t>
            </a:r>
          </a:p>
          <a:p>
            <a:r>
              <a:rPr lang="en-US" b="1" dirty="0"/>
              <a:t>Fast </a:t>
            </a:r>
            <a:r>
              <a:rPr lang="en-US" b="1" dirty="0" smtClean="0"/>
              <a:t>recovery – </a:t>
            </a:r>
            <a:r>
              <a:rPr lang="en-US" dirty="0" smtClean="0"/>
              <a:t>provides faster </a:t>
            </a:r>
            <a:r>
              <a:rPr lang="en-US" dirty="0"/>
              <a:t>recovery and minimal </a:t>
            </a:r>
            <a:r>
              <a:rPr lang="en-US" dirty="0" err="1" smtClean="0"/>
              <a:t>RTO</a:t>
            </a:r>
            <a:r>
              <a:rPr lang="en-US" b="1" dirty="0" smtClean="0"/>
              <a:t>.</a:t>
            </a:r>
          </a:p>
          <a:p>
            <a:r>
              <a:rPr lang="en-US" b="1" dirty="0"/>
              <a:t>Decision-support </a:t>
            </a:r>
            <a:r>
              <a:rPr lang="en-US" b="1" dirty="0" smtClean="0"/>
              <a:t>activities - </a:t>
            </a:r>
            <a:r>
              <a:rPr lang="en-US" dirty="0"/>
              <a:t>r</a:t>
            </a:r>
            <a:r>
              <a:rPr lang="en-US" dirty="0" smtClean="0"/>
              <a:t>unning </a:t>
            </a:r>
            <a:r>
              <a:rPr lang="en-US" dirty="0"/>
              <a:t>the reports using the data on the replicas greatly reduces </a:t>
            </a:r>
            <a:r>
              <a:rPr lang="en-US" dirty="0" smtClean="0"/>
              <a:t>the I/O </a:t>
            </a:r>
            <a:r>
              <a:rPr lang="en-US" dirty="0"/>
              <a:t>burden placed on the production </a:t>
            </a:r>
            <a:r>
              <a:rPr lang="en-US" dirty="0" smtClean="0"/>
              <a:t>device.</a:t>
            </a:r>
          </a:p>
          <a:p>
            <a:r>
              <a:rPr lang="en-US" b="1" dirty="0"/>
              <a:t>Testing </a:t>
            </a:r>
            <a:r>
              <a:rPr lang="en-US" b="1" dirty="0" smtClean="0"/>
              <a:t>platform - </a:t>
            </a:r>
            <a:r>
              <a:rPr lang="en-US" dirty="0"/>
              <a:t>for testing new </a:t>
            </a:r>
            <a:r>
              <a:rPr lang="en-US" dirty="0" smtClean="0"/>
              <a:t>applications or upgrades.</a:t>
            </a:r>
          </a:p>
          <a:p>
            <a:r>
              <a:rPr lang="en-US" b="1" dirty="0"/>
              <a:t>Data </a:t>
            </a:r>
            <a:r>
              <a:rPr lang="en-US" b="1" dirty="0" smtClean="0"/>
              <a:t>migration - </a:t>
            </a:r>
            <a:r>
              <a:rPr lang="en-US" dirty="0"/>
              <a:t>migrating from a </a:t>
            </a:r>
            <a:r>
              <a:rPr lang="en-US" dirty="0" smtClean="0"/>
              <a:t>smaller capacity </a:t>
            </a:r>
            <a:r>
              <a:rPr lang="en-US" dirty="0" err="1"/>
              <a:t>LUN</a:t>
            </a:r>
            <a:r>
              <a:rPr lang="en-US" dirty="0"/>
              <a:t> to one of a larger capacity for newer versions of the </a:t>
            </a:r>
            <a:r>
              <a:rPr lang="en-US" dirty="0" smtClean="0"/>
              <a:t>application.</a:t>
            </a:r>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8</a:t>
            </a:fld>
            <a:endParaRPr lang="en-US"/>
          </a:p>
        </p:txBody>
      </p:sp>
    </p:spTree>
    <p:extLst>
      <p:ext uri="{BB962C8B-B14F-4D97-AF65-F5344CB8AC3E}">
        <p14:creationId xmlns:p14="http://schemas.microsoft.com/office/powerpoint/2010/main" val="36132749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 Consistency</a:t>
            </a:r>
          </a:p>
        </p:txBody>
      </p:sp>
      <p:sp>
        <p:nvSpPr>
          <p:cNvPr id="3" name="Content Placeholder 2"/>
          <p:cNvSpPr>
            <a:spLocks noGrp="1"/>
          </p:cNvSpPr>
          <p:nvPr>
            <p:ph idx="1"/>
          </p:nvPr>
        </p:nvSpPr>
        <p:spPr/>
        <p:txBody>
          <a:bodyPr/>
          <a:lstStyle/>
          <a:p>
            <a:r>
              <a:rPr lang="en-US" dirty="0"/>
              <a:t>A consistent replica ensures that the data buffered in the host is </a:t>
            </a:r>
            <a:r>
              <a:rPr lang="en-US" dirty="0" smtClean="0"/>
              <a:t>captured on </a:t>
            </a:r>
            <a:r>
              <a:rPr lang="en-US" dirty="0"/>
              <a:t>the disk when the replica is created. </a:t>
            </a:r>
            <a:endParaRPr lang="en-US" dirty="0" smtClean="0"/>
          </a:p>
          <a:p>
            <a:r>
              <a:rPr lang="en-US" dirty="0" smtClean="0"/>
              <a:t>The </a:t>
            </a:r>
            <a:r>
              <a:rPr lang="en-US" dirty="0"/>
              <a:t>data staged in the cache and not </a:t>
            </a:r>
            <a:r>
              <a:rPr lang="en-US" dirty="0" smtClean="0"/>
              <a:t>yet committed </a:t>
            </a:r>
            <a:r>
              <a:rPr lang="en-US" dirty="0"/>
              <a:t>to the disk should be </a:t>
            </a:r>
            <a:r>
              <a:rPr lang="en-US" dirty="0" smtClean="0"/>
              <a:t>flushed </a:t>
            </a:r>
            <a:r>
              <a:rPr lang="en-US" dirty="0"/>
              <a:t>before taking the replica. </a:t>
            </a:r>
            <a:endParaRPr lang="en-US" dirty="0" smtClean="0"/>
          </a:p>
          <a:p>
            <a:r>
              <a:rPr lang="en-US" dirty="0" smtClean="0"/>
              <a:t>The storage array </a:t>
            </a:r>
            <a:r>
              <a:rPr lang="en-US" dirty="0"/>
              <a:t>operating environment takes care of </a:t>
            </a:r>
            <a:r>
              <a:rPr lang="en-US" dirty="0" smtClean="0"/>
              <a:t>flushing </a:t>
            </a:r>
            <a:r>
              <a:rPr lang="en-US" dirty="0"/>
              <a:t>its cache before the </a:t>
            </a:r>
            <a:r>
              <a:rPr lang="en-US" dirty="0" smtClean="0"/>
              <a:t>replication operation </a:t>
            </a:r>
            <a:r>
              <a:rPr lang="en-US" dirty="0"/>
              <a:t>is initiated. </a:t>
            </a:r>
            <a:endParaRPr lang="en-US" dirty="0" smtClean="0"/>
          </a:p>
          <a:p>
            <a:r>
              <a:rPr lang="en-US" dirty="0" smtClean="0"/>
              <a:t>Consistency </a:t>
            </a:r>
            <a:r>
              <a:rPr lang="en-US" dirty="0"/>
              <a:t>ensures the usability of a replica and </a:t>
            </a:r>
            <a:r>
              <a:rPr lang="en-US" dirty="0" smtClean="0"/>
              <a:t>is a </a:t>
            </a:r>
            <a:r>
              <a:rPr lang="en-US" dirty="0"/>
              <a:t>primary requirement for all the replication technologies.</a:t>
            </a:r>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9</a:t>
            </a:fld>
            <a:endParaRPr lang="en-US"/>
          </a:p>
        </p:txBody>
      </p:sp>
    </p:spTree>
    <p:extLst>
      <p:ext uri="{BB962C8B-B14F-4D97-AF65-F5344CB8AC3E}">
        <p14:creationId xmlns:p14="http://schemas.microsoft.com/office/powerpoint/2010/main" val="106092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Retrospect">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29378</TotalTime>
  <Words>3297</Words>
  <Application>Microsoft Office PowerPoint</Application>
  <PresentationFormat>Widescreen</PresentationFormat>
  <Paragraphs>358</Paragraphs>
  <Slides>47</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47</vt:i4>
      </vt:variant>
    </vt:vector>
  </HeadingPairs>
  <TitlesOfParts>
    <vt:vector size="66" baseType="lpstr">
      <vt:lpstr>Anton</vt:lpstr>
      <vt:lpstr>Arial</vt:lpstr>
      <vt:lpstr>Arial</vt:lpstr>
      <vt:lpstr>Arial Black</vt:lpstr>
      <vt:lpstr>Arial Narrow</vt:lpstr>
      <vt:lpstr>Bahnschrift</vt:lpstr>
      <vt:lpstr>Bahnschrift Condensed</vt:lpstr>
      <vt:lpstr>Bahnschrift SemiBold</vt:lpstr>
      <vt:lpstr>BlackKnightFLF</vt:lpstr>
      <vt:lpstr>Calibri</vt:lpstr>
      <vt:lpstr>Century Gothic</vt:lpstr>
      <vt:lpstr>Corbel</vt:lpstr>
      <vt:lpstr>Helvetica Rounded</vt:lpstr>
      <vt:lpstr>Old English Text MT</vt:lpstr>
      <vt:lpstr>Palatino Linotype</vt:lpstr>
      <vt:lpstr>Palatino-Roman</vt:lpstr>
      <vt:lpstr>ProximaNova-Semibold</vt:lpstr>
      <vt:lpstr>Times New Roman</vt:lpstr>
      <vt:lpstr>Retrospect</vt:lpstr>
      <vt:lpstr>Module 5:   Local Replication, Remote Replication, Securing the Storage Infrastructure</vt:lpstr>
      <vt:lpstr>Syllabus</vt:lpstr>
      <vt:lpstr>Chapter 11 </vt:lpstr>
      <vt:lpstr>Introduction</vt:lpstr>
      <vt:lpstr>What is a Backup?</vt:lpstr>
      <vt:lpstr>Replica Versus Backup Copy</vt:lpstr>
      <vt:lpstr>Replication Terminology</vt:lpstr>
      <vt:lpstr>Uses of Local Replicas</vt:lpstr>
      <vt:lpstr>Replica Consistency</vt:lpstr>
      <vt:lpstr>Example – CAP Theorem</vt:lpstr>
      <vt:lpstr>Example – Web Browsers</vt:lpstr>
      <vt:lpstr>(a) Consistency of a Replicated File System</vt:lpstr>
      <vt:lpstr>(b) Consistency of a Replicated Database</vt:lpstr>
      <vt:lpstr>Dependent write consistency/inconsistency on replica</vt:lpstr>
      <vt:lpstr>Contd.</vt:lpstr>
      <vt:lpstr>Local Replication Technologies</vt:lpstr>
      <vt:lpstr>(1) Host-Based Local Replication</vt:lpstr>
      <vt:lpstr>(1) Host-Based Local Replication…</vt:lpstr>
      <vt:lpstr>PowerPoint Presentation</vt:lpstr>
      <vt:lpstr>Working of File System Snapshot</vt:lpstr>
      <vt:lpstr>(2) Storage Array-Based Local Replication</vt:lpstr>
      <vt:lpstr>(i) Full-Volume Mirroring with source     attached to Replica</vt:lpstr>
      <vt:lpstr>Full-Volume Mirroring with source detached from Replica</vt:lpstr>
      <vt:lpstr>(ii) Pointer-Based, Full-Volume Replication</vt:lpstr>
      <vt:lpstr>(a) CoFA - Copy on first access (write to source)</vt:lpstr>
      <vt:lpstr>CoFA - Copy on first access (read from target)</vt:lpstr>
      <vt:lpstr>CoFA - Copy on first access (write to target)</vt:lpstr>
      <vt:lpstr>(3) Network-Based Local Replication</vt:lpstr>
      <vt:lpstr>Continuous Data Protection (CDP)</vt:lpstr>
      <vt:lpstr>CDP…</vt:lpstr>
      <vt:lpstr>CDP Local Replication Operation</vt:lpstr>
      <vt:lpstr>Creating Multiple Replicas</vt:lpstr>
      <vt:lpstr>Chapter 12 Remote Replication</vt:lpstr>
      <vt:lpstr>Introduction</vt:lpstr>
      <vt:lpstr>Modes of Remote Replication</vt:lpstr>
      <vt:lpstr>Modes of Remote Replication</vt:lpstr>
      <vt:lpstr>Bandwidth requirements</vt:lpstr>
      <vt:lpstr>Remote Replication Technologies</vt:lpstr>
      <vt:lpstr>(a) Host-Based Remote Replication</vt:lpstr>
      <vt:lpstr>(a) Host-Based Remote Replication…</vt:lpstr>
      <vt:lpstr>(b) Storage Array-Based Remote Replication</vt:lpstr>
      <vt:lpstr>(b) Storage Array-Based Remote Replication…</vt:lpstr>
      <vt:lpstr>(b) Storage Array-Based Remote Replication…</vt:lpstr>
      <vt:lpstr>Example</vt:lpstr>
      <vt:lpstr>Network-Based Remote Replication</vt:lpstr>
      <vt:lpstr>Contd.</vt:lpstr>
      <vt:lpstr>How CDP 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NoSQL Database</dc:title>
  <dc:creator>Windows User</dc:creator>
  <cp:lastModifiedBy>Windows User</cp:lastModifiedBy>
  <cp:revision>471</cp:revision>
  <dcterms:created xsi:type="dcterms:W3CDTF">2022-03-25T04:21:22Z</dcterms:created>
  <dcterms:modified xsi:type="dcterms:W3CDTF">2022-06-15T10:27:08Z</dcterms:modified>
</cp:coreProperties>
</file>